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notesSlides/notesSlide2.xml" ContentType="application/vnd.openxmlformats-officedocument.presentationml.notesSlide+xml"/>
  <Override PartName="/ppt/diagrams/drawing2.xml" ContentType="application/vnd.ms-office.drawingml.diagramDrawing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Override PartName="/ppt/notesSlides/notesSlide27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34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30.xml" ContentType="application/vnd.openxmlformats-officedocument.presentationml.notesSlide+xml"/>
  <Override PartName="/ppt/diagrams/layout1.xml" ContentType="application/vnd.openxmlformats-officedocument.drawingml.diagramLayout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colors2.xml" ContentType="application/vnd.openxmlformats-officedocument.drawingml.diagramColor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3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diagrams/layout2.xml" ContentType="application/vnd.openxmlformats-officedocument.drawingml.diagramLayout+xml"/>
  <Override PartName="/ppt/notesSlides/notesSlide31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Default Extension="svg" ContentType="image/svg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notesSlides/notesSlide29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9"/>
  </p:notesMasterIdLst>
  <p:sldIdLst>
    <p:sldId id="257" r:id="rId2"/>
    <p:sldId id="296" r:id="rId3"/>
    <p:sldId id="258" r:id="rId4"/>
    <p:sldId id="259" r:id="rId5"/>
    <p:sldId id="260" r:id="rId6"/>
    <p:sldId id="262" r:id="rId7"/>
    <p:sldId id="268" r:id="rId8"/>
    <p:sldId id="261" r:id="rId9"/>
    <p:sldId id="264" r:id="rId10"/>
    <p:sldId id="265" r:id="rId11"/>
    <p:sldId id="284" r:id="rId12"/>
    <p:sldId id="266" r:id="rId13"/>
    <p:sldId id="267" r:id="rId14"/>
    <p:sldId id="269" r:id="rId15"/>
    <p:sldId id="272" r:id="rId16"/>
    <p:sldId id="273" r:id="rId17"/>
    <p:sldId id="286" r:id="rId18"/>
    <p:sldId id="274" r:id="rId19"/>
    <p:sldId id="270" r:id="rId20"/>
    <p:sldId id="295" r:id="rId21"/>
    <p:sldId id="275" r:id="rId22"/>
    <p:sldId id="278" r:id="rId23"/>
    <p:sldId id="277" r:id="rId24"/>
    <p:sldId id="288" r:id="rId25"/>
    <p:sldId id="276" r:id="rId26"/>
    <p:sldId id="285" r:id="rId27"/>
    <p:sldId id="279" r:id="rId28"/>
    <p:sldId id="280" r:id="rId29"/>
    <p:sldId id="281" r:id="rId30"/>
    <p:sldId id="282" r:id="rId31"/>
    <p:sldId id="283" r:id="rId32"/>
    <p:sldId id="287" r:id="rId33"/>
    <p:sldId id="291" r:id="rId34"/>
    <p:sldId id="293" r:id="rId35"/>
    <p:sldId id="294" r:id="rId36"/>
    <p:sldId id="289" r:id="rId37"/>
    <p:sldId id="290" r:id="rId38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0000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7025" autoAdjust="0"/>
    <p:restoredTop sz="94641" autoAdjust="0"/>
  </p:normalViewPr>
  <p:slideViewPr>
    <p:cSldViewPr snapToGrid="0">
      <p:cViewPr varScale="1">
        <p:scale>
          <a:sx n="62" d="100"/>
          <a:sy n="62" d="100"/>
        </p:scale>
        <p:origin x="-78" y="-18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6F9CFF3-17E6-4821-9644-5C3B7C175726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u-HU"/>
        </a:p>
      </dgm:t>
    </dgm:pt>
    <dgm:pt modelId="{5DA47C8E-8E30-4E0A-A038-304E2189360C}">
      <dgm:prSet phldrT="[Szöveg]" custT="1"/>
      <dgm:spPr>
        <a:solidFill>
          <a:srgbClr val="EEE6E8"/>
        </a:solidFill>
        <a:ln>
          <a:solidFill>
            <a:srgbClr val="520113"/>
          </a:solidFill>
        </a:ln>
      </dgm:spPr>
      <dgm:t>
        <a:bodyPr/>
        <a:lstStyle/>
        <a:p>
          <a:endParaRPr lang="hu-HU" sz="1800" dirty="0">
            <a:solidFill>
              <a:srgbClr val="520113"/>
            </a:solidFill>
          </a:endParaRPr>
        </a:p>
        <a:p>
          <a:endParaRPr lang="hu-HU" sz="1800" dirty="0">
            <a:solidFill>
              <a:srgbClr val="520113"/>
            </a:solidFill>
          </a:endParaRPr>
        </a:p>
        <a:p>
          <a:endParaRPr lang="hu-HU" sz="1800" dirty="0">
            <a:solidFill>
              <a:srgbClr val="520113"/>
            </a:solidFill>
          </a:endParaRPr>
        </a:p>
        <a:p>
          <a:endParaRPr lang="hu-HU" sz="1800" dirty="0">
            <a:solidFill>
              <a:srgbClr val="520113"/>
            </a:solidFill>
          </a:endParaRPr>
        </a:p>
        <a:p>
          <a:r>
            <a:rPr lang="hu-HU" sz="1800" dirty="0">
              <a:solidFill>
                <a:srgbClr val="520113"/>
              </a:solidFill>
            </a:rPr>
            <a:t>Közhatalmi és közfeladatot </a:t>
          </a:r>
          <a:br>
            <a:rPr lang="hu-HU" sz="1800" dirty="0">
              <a:solidFill>
                <a:srgbClr val="520113"/>
              </a:solidFill>
            </a:rPr>
          </a:br>
          <a:r>
            <a:rPr lang="hu-HU" sz="1800" dirty="0">
              <a:solidFill>
                <a:srgbClr val="520113"/>
              </a:solidFill>
            </a:rPr>
            <a:t>ellátó szervek</a:t>
          </a:r>
        </a:p>
      </dgm:t>
    </dgm:pt>
    <dgm:pt modelId="{D5B31D6A-D031-45CF-93CF-D3A10112E1ED}" type="parTrans" cxnId="{5A56AE9F-156A-4C18-956B-B42F5C6D1D36}">
      <dgm:prSet/>
      <dgm:spPr>
        <a:ln>
          <a:solidFill>
            <a:srgbClr val="520113"/>
          </a:solidFill>
        </a:ln>
      </dgm:spPr>
      <dgm:t>
        <a:bodyPr/>
        <a:lstStyle/>
        <a:p>
          <a:endParaRPr lang="hu-HU"/>
        </a:p>
      </dgm:t>
    </dgm:pt>
    <dgm:pt modelId="{3378E657-44D8-45A0-B358-6B658BF6E372}" type="sibTrans" cxnId="{5A56AE9F-156A-4C18-956B-B42F5C6D1D36}">
      <dgm:prSet/>
      <dgm:spPr/>
      <dgm:t>
        <a:bodyPr/>
        <a:lstStyle/>
        <a:p>
          <a:endParaRPr lang="hu-HU"/>
        </a:p>
      </dgm:t>
    </dgm:pt>
    <dgm:pt modelId="{8E00357C-2040-4AB1-95A6-011F4CEB29DD}">
      <dgm:prSet phldrT="[Szöveg]" custT="1"/>
      <dgm:spPr>
        <a:solidFill>
          <a:srgbClr val="EEE6E8"/>
        </a:solidFill>
        <a:ln>
          <a:solidFill>
            <a:srgbClr val="520113"/>
          </a:solidFill>
        </a:ln>
      </dgm:spPr>
      <dgm:t>
        <a:bodyPr/>
        <a:lstStyle/>
        <a:p>
          <a:endParaRPr lang="hu-HU" sz="1800" dirty="0">
            <a:solidFill>
              <a:srgbClr val="520113"/>
            </a:solidFill>
            <a:latin typeface="+mj-lt"/>
          </a:endParaRPr>
        </a:p>
        <a:p>
          <a:endParaRPr lang="hu-HU" sz="1800" dirty="0">
            <a:solidFill>
              <a:srgbClr val="520113"/>
            </a:solidFill>
            <a:latin typeface="+mj-lt"/>
          </a:endParaRPr>
        </a:p>
        <a:p>
          <a:endParaRPr lang="hu-HU" sz="1800" dirty="0">
            <a:solidFill>
              <a:srgbClr val="520113"/>
            </a:solidFill>
            <a:latin typeface="+mj-lt"/>
          </a:endParaRPr>
        </a:p>
        <a:p>
          <a:r>
            <a:rPr lang="hu-HU" sz="1800" dirty="0">
              <a:solidFill>
                <a:srgbClr val="520113"/>
              </a:solidFill>
              <a:latin typeface="+mj-lt"/>
            </a:rPr>
            <a:t>Rendszeres  szisztematikus nagymértékű megfigyelés</a:t>
          </a:r>
        </a:p>
      </dgm:t>
    </dgm:pt>
    <dgm:pt modelId="{05EFE7BB-7C91-4504-8BA7-6E7BDAA7AD3A}" type="parTrans" cxnId="{4146F464-7EB1-4EDE-8099-E3BCDCEB198F}">
      <dgm:prSet/>
      <dgm:spPr>
        <a:ln>
          <a:solidFill>
            <a:srgbClr val="520113"/>
          </a:solidFill>
        </a:ln>
      </dgm:spPr>
      <dgm:t>
        <a:bodyPr/>
        <a:lstStyle/>
        <a:p>
          <a:endParaRPr lang="hu-HU"/>
        </a:p>
      </dgm:t>
    </dgm:pt>
    <dgm:pt modelId="{269BAB18-0D80-4D95-8B94-93F0EA0D35A3}" type="sibTrans" cxnId="{4146F464-7EB1-4EDE-8099-E3BCDCEB198F}">
      <dgm:prSet/>
      <dgm:spPr/>
      <dgm:t>
        <a:bodyPr/>
        <a:lstStyle/>
        <a:p>
          <a:endParaRPr lang="hu-HU"/>
        </a:p>
      </dgm:t>
    </dgm:pt>
    <dgm:pt modelId="{78507593-B349-49C6-97E0-DFE8697BA6B3}">
      <dgm:prSet phldrT="[Szöveg]" custT="1"/>
      <dgm:spPr>
        <a:solidFill>
          <a:srgbClr val="EEE6E8"/>
        </a:solidFill>
        <a:ln>
          <a:solidFill>
            <a:srgbClr val="520113"/>
          </a:solidFill>
        </a:ln>
      </dgm:spPr>
      <dgm:t>
        <a:bodyPr/>
        <a:lstStyle/>
        <a:p>
          <a:endParaRPr lang="hu-HU" sz="1800" dirty="0">
            <a:solidFill>
              <a:srgbClr val="520113"/>
            </a:solidFill>
            <a:latin typeface="+mj-lt"/>
          </a:endParaRPr>
        </a:p>
        <a:p>
          <a:endParaRPr lang="hu-HU" sz="1800" dirty="0">
            <a:solidFill>
              <a:srgbClr val="520113"/>
            </a:solidFill>
            <a:latin typeface="+mj-lt"/>
          </a:endParaRPr>
        </a:p>
        <a:p>
          <a:endParaRPr lang="hu-HU" sz="1800" dirty="0">
            <a:solidFill>
              <a:srgbClr val="520113"/>
            </a:solidFill>
            <a:latin typeface="+mj-lt"/>
          </a:endParaRPr>
        </a:p>
        <a:p>
          <a:endParaRPr lang="hu-HU" sz="1800" dirty="0">
            <a:solidFill>
              <a:srgbClr val="520113"/>
            </a:solidFill>
            <a:latin typeface="+mj-lt"/>
          </a:endParaRPr>
        </a:p>
        <a:p>
          <a:r>
            <a:rPr lang="hu-HU" sz="1800" dirty="0">
              <a:solidFill>
                <a:srgbClr val="520113"/>
              </a:solidFill>
              <a:latin typeface="+mj-lt"/>
            </a:rPr>
            <a:t>Különleges kategória vagy bűnügyi adat</a:t>
          </a:r>
        </a:p>
      </dgm:t>
    </dgm:pt>
    <dgm:pt modelId="{387CCD52-E6BD-4DA2-8D61-50C25C42CDB8}" type="parTrans" cxnId="{495FC9BD-F62E-44E7-9BE4-C45EEB208528}">
      <dgm:prSet/>
      <dgm:spPr>
        <a:ln>
          <a:solidFill>
            <a:srgbClr val="520113"/>
          </a:solidFill>
        </a:ln>
      </dgm:spPr>
      <dgm:t>
        <a:bodyPr/>
        <a:lstStyle/>
        <a:p>
          <a:endParaRPr lang="hu-HU"/>
        </a:p>
      </dgm:t>
    </dgm:pt>
    <dgm:pt modelId="{BDFFE674-39EE-4496-91FA-BAB5FDBF5BDC}" type="sibTrans" cxnId="{495FC9BD-F62E-44E7-9BE4-C45EEB208528}">
      <dgm:prSet/>
      <dgm:spPr/>
      <dgm:t>
        <a:bodyPr/>
        <a:lstStyle/>
        <a:p>
          <a:endParaRPr lang="hu-HU"/>
        </a:p>
      </dgm:t>
    </dgm:pt>
    <dgm:pt modelId="{2746838C-4876-4AE8-8BF8-039E6B76C967}">
      <dgm:prSet phldrT="[Szöveg]" custT="1"/>
      <dgm:spPr>
        <a:solidFill>
          <a:srgbClr val="EEE6E8"/>
        </a:solidFill>
        <a:ln>
          <a:solidFill>
            <a:srgbClr val="520113"/>
          </a:solidFill>
        </a:ln>
      </dgm:spPr>
      <dgm:t>
        <a:bodyPr/>
        <a:lstStyle/>
        <a:p>
          <a:pPr>
            <a:buNone/>
          </a:pPr>
          <a:r>
            <a:rPr lang="hu-HU" sz="3000" b="1" dirty="0">
              <a:solidFill>
                <a:srgbClr val="520113"/>
              </a:solidFill>
              <a:latin typeface="+mj-lt"/>
            </a:rPr>
            <a:t>Mikor kötelező a DPO </a:t>
          </a:r>
          <a:br>
            <a:rPr lang="hu-HU" sz="3000" b="1" dirty="0">
              <a:solidFill>
                <a:srgbClr val="520113"/>
              </a:solidFill>
              <a:latin typeface="+mj-lt"/>
            </a:rPr>
          </a:br>
          <a:r>
            <a:rPr lang="hu-HU" sz="3000" b="1" dirty="0">
              <a:solidFill>
                <a:srgbClr val="520113"/>
              </a:solidFill>
              <a:latin typeface="+mj-lt"/>
            </a:rPr>
            <a:t>a GDPR alapján? </a:t>
          </a:r>
          <a:endParaRPr lang="hu-HU" sz="3000" dirty="0"/>
        </a:p>
      </dgm:t>
    </dgm:pt>
    <dgm:pt modelId="{C0FB291E-52F7-49F7-8E60-5BE620740381}" type="sibTrans" cxnId="{DF173D15-E030-457D-9E1C-00EF1159DE3A}">
      <dgm:prSet/>
      <dgm:spPr/>
      <dgm:t>
        <a:bodyPr/>
        <a:lstStyle/>
        <a:p>
          <a:endParaRPr lang="hu-HU"/>
        </a:p>
      </dgm:t>
    </dgm:pt>
    <dgm:pt modelId="{17C2EB3A-E25A-41E3-A3B3-0CCD0876E55D}" type="parTrans" cxnId="{DF173D15-E030-457D-9E1C-00EF1159DE3A}">
      <dgm:prSet/>
      <dgm:spPr/>
      <dgm:t>
        <a:bodyPr/>
        <a:lstStyle/>
        <a:p>
          <a:endParaRPr lang="hu-HU"/>
        </a:p>
      </dgm:t>
    </dgm:pt>
    <dgm:pt modelId="{46A511C9-E2B5-403B-A7F4-DD5CF2DE8512}" type="pres">
      <dgm:prSet presAssocID="{B6F9CFF3-17E6-4821-9644-5C3B7C175726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hu-HU"/>
        </a:p>
      </dgm:t>
    </dgm:pt>
    <dgm:pt modelId="{5D004AB9-9243-44A6-8C53-AE81CCB73FE8}" type="pres">
      <dgm:prSet presAssocID="{2746838C-4876-4AE8-8BF8-039E6B76C967}" presName="hierRoot1" presStyleCnt="0"/>
      <dgm:spPr/>
    </dgm:pt>
    <dgm:pt modelId="{CADB1030-FFEE-46CC-8597-90BDA77C4390}" type="pres">
      <dgm:prSet presAssocID="{2746838C-4876-4AE8-8BF8-039E6B76C967}" presName="composite" presStyleCnt="0"/>
      <dgm:spPr/>
    </dgm:pt>
    <dgm:pt modelId="{EFE0B948-2643-48F8-8364-0CCF7C47CF21}" type="pres">
      <dgm:prSet presAssocID="{2746838C-4876-4AE8-8BF8-039E6B76C967}" presName="background" presStyleLbl="node0" presStyleIdx="0" presStyleCnt="1"/>
      <dgm:spPr>
        <a:solidFill>
          <a:srgbClr val="520113"/>
        </a:solidFill>
      </dgm:spPr>
    </dgm:pt>
    <dgm:pt modelId="{1750A510-6DF1-4A1A-B65B-A0C696C21E8F}" type="pres">
      <dgm:prSet presAssocID="{2746838C-4876-4AE8-8BF8-039E6B76C967}" presName="text" presStyleLbl="fgAcc0" presStyleIdx="0" presStyleCnt="1" custScaleX="194129" custScaleY="83078" custLinFactNeighborX="-6706" custLinFactNeighborY="-19209">
        <dgm:presLayoutVars>
          <dgm:chPref val="3"/>
        </dgm:presLayoutVars>
      </dgm:prSet>
      <dgm:spPr/>
      <dgm:t>
        <a:bodyPr/>
        <a:lstStyle/>
        <a:p>
          <a:endParaRPr lang="hu-HU"/>
        </a:p>
      </dgm:t>
    </dgm:pt>
    <dgm:pt modelId="{273E520B-7675-41C2-8CD0-0591309F9174}" type="pres">
      <dgm:prSet presAssocID="{2746838C-4876-4AE8-8BF8-039E6B76C967}" presName="hierChild2" presStyleCnt="0"/>
      <dgm:spPr/>
    </dgm:pt>
    <dgm:pt modelId="{AC38804A-562D-4589-B222-AA64F7F8EB51}" type="pres">
      <dgm:prSet presAssocID="{D5B31D6A-D031-45CF-93CF-D3A10112E1ED}" presName="Name10" presStyleLbl="parChTrans1D2" presStyleIdx="0" presStyleCnt="3"/>
      <dgm:spPr/>
      <dgm:t>
        <a:bodyPr/>
        <a:lstStyle/>
        <a:p>
          <a:endParaRPr lang="hu-HU"/>
        </a:p>
      </dgm:t>
    </dgm:pt>
    <dgm:pt modelId="{FC8873F1-1D8E-4B9A-8181-06679A5440E7}" type="pres">
      <dgm:prSet presAssocID="{5DA47C8E-8E30-4E0A-A038-304E2189360C}" presName="hierRoot2" presStyleCnt="0"/>
      <dgm:spPr/>
    </dgm:pt>
    <dgm:pt modelId="{6C51B44B-195E-41B4-A186-D5546789A744}" type="pres">
      <dgm:prSet presAssocID="{5DA47C8E-8E30-4E0A-A038-304E2189360C}" presName="composite2" presStyleCnt="0"/>
      <dgm:spPr/>
    </dgm:pt>
    <dgm:pt modelId="{E2160441-8F54-4B02-93A6-4727B8B75243}" type="pres">
      <dgm:prSet presAssocID="{5DA47C8E-8E30-4E0A-A038-304E2189360C}" presName="background2" presStyleLbl="node2" presStyleIdx="0" presStyleCnt="3"/>
      <dgm:spPr>
        <a:solidFill>
          <a:srgbClr val="520113"/>
        </a:solidFill>
      </dgm:spPr>
    </dgm:pt>
    <dgm:pt modelId="{B005943E-7C8D-4728-A343-2DF342D5B020}" type="pres">
      <dgm:prSet presAssocID="{5DA47C8E-8E30-4E0A-A038-304E2189360C}" presName="text2" presStyleLbl="fgAcc2" presStyleIdx="0" presStyleCnt="3" custScaleY="175339">
        <dgm:presLayoutVars>
          <dgm:chPref val="3"/>
        </dgm:presLayoutVars>
      </dgm:prSet>
      <dgm:spPr/>
      <dgm:t>
        <a:bodyPr/>
        <a:lstStyle/>
        <a:p>
          <a:endParaRPr lang="hu-HU"/>
        </a:p>
      </dgm:t>
    </dgm:pt>
    <dgm:pt modelId="{D0AA99E8-5222-401B-B511-99858AC72897}" type="pres">
      <dgm:prSet presAssocID="{5DA47C8E-8E30-4E0A-A038-304E2189360C}" presName="hierChild3" presStyleCnt="0"/>
      <dgm:spPr/>
    </dgm:pt>
    <dgm:pt modelId="{B810F15C-23EF-4D4E-ADDD-218FE18D8259}" type="pres">
      <dgm:prSet presAssocID="{05EFE7BB-7C91-4504-8BA7-6E7BDAA7AD3A}" presName="Name10" presStyleLbl="parChTrans1D2" presStyleIdx="1" presStyleCnt="3"/>
      <dgm:spPr/>
      <dgm:t>
        <a:bodyPr/>
        <a:lstStyle/>
        <a:p>
          <a:endParaRPr lang="hu-HU"/>
        </a:p>
      </dgm:t>
    </dgm:pt>
    <dgm:pt modelId="{CFC06DF5-1841-462E-9DCC-AA30BA6B13B2}" type="pres">
      <dgm:prSet presAssocID="{8E00357C-2040-4AB1-95A6-011F4CEB29DD}" presName="hierRoot2" presStyleCnt="0"/>
      <dgm:spPr/>
    </dgm:pt>
    <dgm:pt modelId="{D5470FAF-925C-45FC-9D3B-F92CB71E8D0C}" type="pres">
      <dgm:prSet presAssocID="{8E00357C-2040-4AB1-95A6-011F4CEB29DD}" presName="composite2" presStyleCnt="0"/>
      <dgm:spPr/>
    </dgm:pt>
    <dgm:pt modelId="{555FAEEA-B69D-44C1-A8AE-0E35675880DB}" type="pres">
      <dgm:prSet presAssocID="{8E00357C-2040-4AB1-95A6-011F4CEB29DD}" presName="background2" presStyleLbl="node2" presStyleIdx="1" presStyleCnt="3"/>
      <dgm:spPr>
        <a:solidFill>
          <a:srgbClr val="520113"/>
        </a:solidFill>
      </dgm:spPr>
    </dgm:pt>
    <dgm:pt modelId="{E58E5463-4910-4409-9122-356D02710BFC}" type="pres">
      <dgm:prSet presAssocID="{8E00357C-2040-4AB1-95A6-011F4CEB29DD}" presName="text2" presStyleLbl="fgAcc2" presStyleIdx="1" presStyleCnt="3" custScaleY="175339">
        <dgm:presLayoutVars>
          <dgm:chPref val="3"/>
        </dgm:presLayoutVars>
      </dgm:prSet>
      <dgm:spPr/>
      <dgm:t>
        <a:bodyPr/>
        <a:lstStyle/>
        <a:p>
          <a:endParaRPr lang="hu-HU"/>
        </a:p>
      </dgm:t>
    </dgm:pt>
    <dgm:pt modelId="{CB61718D-8333-42EC-A8F4-D62A77B943D0}" type="pres">
      <dgm:prSet presAssocID="{8E00357C-2040-4AB1-95A6-011F4CEB29DD}" presName="hierChild3" presStyleCnt="0"/>
      <dgm:spPr/>
    </dgm:pt>
    <dgm:pt modelId="{028FEF99-AA45-45CD-9134-1B9EF961F134}" type="pres">
      <dgm:prSet presAssocID="{387CCD52-E6BD-4DA2-8D61-50C25C42CDB8}" presName="Name10" presStyleLbl="parChTrans1D2" presStyleIdx="2" presStyleCnt="3"/>
      <dgm:spPr/>
      <dgm:t>
        <a:bodyPr/>
        <a:lstStyle/>
        <a:p>
          <a:endParaRPr lang="hu-HU"/>
        </a:p>
      </dgm:t>
    </dgm:pt>
    <dgm:pt modelId="{312FAC29-944C-4482-8A04-D4D03CA92378}" type="pres">
      <dgm:prSet presAssocID="{78507593-B349-49C6-97E0-DFE8697BA6B3}" presName="hierRoot2" presStyleCnt="0"/>
      <dgm:spPr/>
    </dgm:pt>
    <dgm:pt modelId="{3236C902-8749-4B2B-8BA9-F80BF78F219C}" type="pres">
      <dgm:prSet presAssocID="{78507593-B349-49C6-97E0-DFE8697BA6B3}" presName="composite2" presStyleCnt="0"/>
      <dgm:spPr/>
    </dgm:pt>
    <dgm:pt modelId="{80D202CD-D6CB-425C-91C4-EEC6CA0EFB29}" type="pres">
      <dgm:prSet presAssocID="{78507593-B349-49C6-97E0-DFE8697BA6B3}" presName="background2" presStyleLbl="node2" presStyleIdx="2" presStyleCnt="3"/>
      <dgm:spPr>
        <a:solidFill>
          <a:srgbClr val="520113"/>
        </a:solidFill>
      </dgm:spPr>
    </dgm:pt>
    <dgm:pt modelId="{C7930E64-1330-46CF-9860-9752F0F0C4CF}" type="pres">
      <dgm:prSet presAssocID="{78507593-B349-49C6-97E0-DFE8697BA6B3}" presName="text2" presStyleLbl="fgAcc2" presStyleIdx="2" presStyleCnt="3" custScaleY="175339">
        <dgm:presLayoutVars>
          <dgm:chPref val="3"/>
        </dgm:presLayoutVars>
      </dgm:prSet>
      <dgm:spPr/>
      <dgm:t>
        <a:bodyPr/>
        <a:lstStyle/>
        <a:p>
          <a:endParaRPr lang="hu-HU"/>
        </a:p>
      </dgm:t>
    </dgm:pt>
    <dgm:pt modelId="{6E4FF621-C192-4B48-A2B2-F182CD7E45DB}" type="pres">
      <dgm:prSet presAssocID="{78507593-B349-49C6-97E0-DFE8697BA6B3}" presName="hierChild3" presStyleCnt="0"/>
      <dgm:spPr/>
    </dgm:pt>
  </dgm:ptLst>
  <dgm:cxnLst>
    <dgm:cxn modelId="{4146F464-7EB1-4EDE-8099-E3BCDCEB198F}" srcId="{2746838C-4876-4AE8-8BF8-039E6B76C967}" destId="{8E00357C-2040-4AB1-95A6-011F4CEB29DD}" srcOrd="1" destOrd="0" parTransId="{05EFE7BB-7C91-4504-8BA7-6E7BDAA7AD3A}" sibTransId="{269BAB18-0D80-4D95-8B94-93F0EA0D35A3}"/>
    <dgm:cxn modelId="{241D68A1-386D-447A-AD26-23DBFEA4CC13}" type="presOf" srcId="{D5B31D6A-D031-45CF-93CF-D3A10112E1ED}" destId="{AC38804A-562D-4589-B222-AA64F7F8EB51}" srcOrd="0" destOrd="0" presId="urn:microsoft.com/office/officeart/2005/8/layout/hierarchy1"/>
    <dgm:cxn modelId="{5A56AE9F-156A-4C18-956B-B42F5C6D1D36}" srcId="{2746838C-4876-4AE8-8BF8-039E6B76C967}" destId="{5DA47C8E-8E30-4E0A-A038-304E2189360C}" srcOrd="0" destOrd="0" parTransId="{D5B31D6A-D031-45CF-93CF-D3A10112E1ED}" sibTransId="{3378E657-44D8-45A0-B358-6B658BF6E372}"/>
    <dgm:cxn modelId="{416DB4AD-1060-4C15-AAE5-C652DD2BA085}" type="presOf" srcId="{387CCD52-E6BD-4DA2-8D61-50C25C42CDB8}" destId="{028FEF99-AA45-45CD-9134-1B9EF961F134}" srcOrd="0" destOrd="0" presId="urn:microsoft.com/office/officeart/2005/8/layout/hierarchy1"/>
    <dgm:cxn modelId="{1FEF0DAB-42A7-4F1A-BED3-070D6B390E74}" type="presOf" srcId="{05EFE7BB-7C91-4504-8BA7-6E7BDAA7AD3A}" destId="{B810F15C-23EF-4D4E-ADDD-218FE18D8259}" srcOrd="0" destOrd="0" presId="urn:microsoft.com/office/officeart/2005/8/layout/hierarchy1"/>
    <dgm:cxn modelId="{DF173D15-E030-457D-9E1C-00EF1159DE3A}" srcId="{B6F9CFF3-17E6-4821-9644-5C3B7C175726}" destId="{2746838C-4876-4AE8-8BF8-039E6B76C967}" srcOrd="0" destOrd="0" parTransId="{17C2EB3A-E25A-41E3-A3B3-0CCD0876E55D}" sibTransId="{C0FB291E-52F7-49F7-8E60-5BE620740381}"/>
    <dgm:cxn modelId="{AA35AABA-82E6-4D5C-8DAF-BE26899BEDEA}" type="presOf" srcId="{78507593-B349-49C6-97E0-DFE8697BA6B3}" destId="{C7930E64-1330-46CF-9860-9752F0F0C4CF}" srcOrd="0" destOrd="0" presId="urn:microsoft.com/office/officeart/2005/8/layout/hierarchy1"/>
    <dgm:cxn modelId="{EC5A2A74-7F7D-484C-8CE6-4A17D63DC06A}" type="presOf" srcId="{B6F9CFF3-17E6-4821-9644-5C3B7C175726}" destId="{46A511C9-E2B5-403B-A7F4-DD5CF2DE8512}" srcOrd="0" destOrd="0" presId="urn:microsoft.com/office/officeart/2005/8/layout/hierarchy1"/>
    <dgm:cxn modelId="{495FC9BD-F62E-44E7-9BE4-C45EEB208528}" srcId="{2746838C-4876-4AE8-8BF8-039E6B76C967}" destId="{78507593-B349-49C6-97E0-DFE8697BA6B3}" srcOrd="2" destOrd="0" parTransId="{387CCD52-E6BD-4DA2-8D61-50C25C42CDB8}" sibTransId="{BDFFE674-39EE-4496-91FA-BAB5FDBF5BDC}"/>
    <dgm:cxn modelId="{649A8334-AABE-48C6-94BA-1C62ACC7D5EA}" type="presOf" srcId="{5DA47C8E-8E30-4E0A-A038-304E2189360C}" destId="{B005943E-7C8D-4728-A343-2DF342D5B020}" srcOrd="0" destOrd="0" presId="urn:microsoft.com/office/officeart/2005/8/layout/hierarchy1"/>
    <dgm:cxn modelId="{09C78116-7275-4E8F-9974-FBBA2F6AC624}" type="presOf" srcId="{8E00357C-2040-4AB1-95A6-011F4CEB29DD}" destId="{E58E5463-4910-4409-9122-356D02710BFC}" srcOrd="0" destOrd="0" presId="urn:microsoft.com/office/officeart/2005/8/layout/hierarchy1"/>
    <dgm:cxn modelId="{F01E1007-C869-4B3E-9298-379F39703FB7}" type="presOf" srcId="{2746838C-4876-4AE8-8BF8-039E6B76C967}" destId="{1750A510-6DF1-4A1A-B65B-A0C696C21E8F}" srcOrd="0" destOrd="0" presId="urn:microsoft.com/office/officeart/2005/8/layout/hierarchy1"/>
    <dgm:cxn modelId="{D67F133F-AD77-4627-A239-5120CFE47567}" type="presParOf" srcId="{46A511C9-E2B5-403B-A7F4-DD5CF2DE8512}" destId="{5D004AB9-9243-44A6-8C53-AE81CCB73FE8}" srcOrd="0" destOrd="0" presId="urn:microsoft.com/office/officeart/2005/8/layout/hierarchy1"/>
    <dgm:cxn modelId="{7AEEAAFA-9D30-4C7A-AF90-5B9DE170AB75}" type="presParOf" srcId="{5D004AB9-9243-44A6-8C53-AE81CCB73FE8}" destId="{CADB1030-FFEE-46CC-8597-90BDA77C4390}" srcOrd="0" destOrd="0" presId="urn:microsoft.com/office/officeart/2005/8/layout/hierarchy1"/>
    <dgm:cxn modelId="{C8DA9C33-C1C9-4667-9465-DDD4E4D9505D}" type="presParOf" srcId="{CADB1030-FFEE-46CC-8597-90BDA77C4390}" destId="{EFE0B948-2643-48F8-8364-0CCF7C47CF21}" srcOrd="0" destOrd="0" presId="urn:microsoft.com/office/officeart/2005/8/layout/hierarchy1"/>
    <dgm:cxn modelId="{5886ADAC-EE54-496F-94FF-0EC053541487}" type="presParOf" srcId="{CADB1030-FFEE-46CC-8597-90BDA77C4390}" destId="{1750A510-6DF1-4A1A-B65B-A0C696C21E8F}" srcOrd="1" destOrd="0" presId="urn:microsoft.com/office/officeart/2005/8/layout/hierarchy1"/>
    <dgm:cxn modelId="{026F9CE6-0982-4A05-A414-6DDCE960240E}" type="presParOf" srcId="{5D004AB9-9243-44A6-8C53-AE81CCB73FE8}" destId="{273E520B-7675-41C2-8CD0-0591309F9174}" srcOrd="1" destOrd="0" presId="urn:microsoft.com/office/officeart/2005/8/layout/hierarchy1"/>
    <dgm:cxn modelId="{53289C5F-B34E-480A-A4AB-1234DD57EBC1}" type="presParOf" srcId="{273E520B-7675-41C2-8CD0-0591309F9174}" destId="{AC38804A-562D-4589-B222-AA64F7F8EB51}" srcOrd="0" destOrd="0" presId="urn:microsoft.com/office/officeart/2005/8/layout/hierarchy1"/>
    <dgm:cxn modelId="{370C68A3-529D-4862-9C05-0A4F02152EAF}" type="presParOf" srcId="{273E520B-7675-41C2-8CD0-0591309F9174}" destId="{FC8873F1-1D8E-4B9A-8181-06679A5440E7}" srcOrd="1" destOrd="0" presId="urn:microsoft.com/office/officeart/2005/8/layout/hierarchy1"/>
    <dgm:cxn modelId="{534887E9-BD65-4BED-A714-3FF68FC55456}" type="presParOf" srcId="{FC8873F1-1D8E-4B9A-8181-06679A5440E7}" destId="{6C51B44B-195E-41B4-A186-D5546789A744}" srcOrd="0" destOrd="0" presId="urn:microsoft.com/office/officeart/2005/8/layout/hierarchy1"/>
    <dgm:cxn modelId="{615A89AF-F4CC-4AD4-A632-E945AAAD9EE1}" type="presParOf" srcId="{6C51B44B-195E-41B4-A186-D5546789A744}" destId="{E2160441-8F54-4B02-93A6-4727B8B75243}" srcOrd="0" destOrd="0" presId="urn:microsoft.com/office/officeart/2005/8/layout/hierarchy1"/>
    <dgm:cxn modelId="{767302ED-9BFE-4F5C-A379-AA1D55C59887}" type="presParOf" srcId="{6C51B44B-195E-41B4-A186-D5546789A744}" destId="{B005943E-7C8D-4728-A343-2DF342D5B020}" srcOrd="1" destOrd="0" presId="urn:microsoft.com/office/officeart/2005/8/layout/hierarchy1"/>
    <dgm:cxn modelId="{FCB686C8-D07F-42E2-9FA2-A3AC53C08FC9}" type="presParOf" srcId="{FC8873F1-1D8E-4B9A-8181-06679A5440E7}" destId="{D0AA99E8-5222-401B-B511-99858AC72897}" srcOrd="1" destOrd="0" presId="urn:microsoft.com/office/officeart/2005/8/layout/hierarchy1"/>
    <dgm:cxn modelId="{905B4820-27C3-4FFA-8579-13D26E765AE4}" type="presParOf" srcId="{273E520B-7675-41C2-8CD0-0591309F9174}" destId="{B810F15C-23EF-4D4E-ADDD-218FE18D8259}" srcOrd="2" destOrd="0" presId="urn:microsoft.com/office/officeart/2005/8/layout/hierarchy1"/>
    <dgm:cxn modelId="{FE7F3401-3F05-4648-B86A-55272DD1CDA3}" type="presParOf" srcId="{273E520B-7675-41C2-8CD0-0591309F9174}" destId="{CFC06DF5-1841-462E-9DCC-AA30BA6B13B2}" srcOrd="3" destOrd="0" presId="urn:microsoft.com/office/officeart/2005/8/layout/hierarchy1"/>
    <dgm:cxn modelId="{F7AA9D12-BCD8-44F3-912B-174D04A0A17F}" type="presParOf" srcId="{CFC06DF5-1841-462E-9DCC-AA30BA6B13B2}" destId="{D5470FAF-925C-45FC-9D3B-F92CB71E8D0C}" srcOrd="0" destOrd="0" presId="urn:microsoft.com/office/officeart/2005/8/layout/hierarchy1"/>
    <dgm:cxn modelId="{4102F5AB-ABA8-420A-B7C7-01A95C4E3C31}" type="presParOf" srcId="{D5470FAF-925C-45FC-9D3B-F92CB71E8D0C}" destId="{555FAEEA-B69D-44C1-A8AE-0E35675880DB}" srcOrd="0" destOrd="0" presId="urn:microsoft.com/office/officeart/2005/8/layout/hierarchy1"/>
    <dgm:cxn modelId="{ED011585-B541-4017-9847-BC67C948DAAC}" type="presParOf" srcId="{D5470FAF-925C-45FC-9D3B-F92CB71E8D0C}" destId="{E58E5463-4910-4409-9122-356D02710BFC}" srcOrd="1" destOrd="0" presId="urn:microsoft.com/office/officeart/2005/8/layout/hierarchy1"/>
    <dgm:cxn modelId="{EA9561AD-EA28-442D-AEBC-62CE6C804A0D}" type="presParOf" srcId="{CFC06DF5-1841-462E-9DCC-AA30BA6B13B2}" destId="{CB61718D-8333-42EC-A8F4-D62A77B943D0}" srcOrd="1" destOrd="0" presId="urn:microsoft.com/office/officeart/2005/8/layout/hierarchy1"/>
    <dgm:cxn modelId="{67D5CDA1-C792-4487-AE7C-EB26777BFFB5}" type="presParOf" srcId="{273E520B-7675-41C2-8CD0-0591309F9174}" destId="{028FEF99-AA45-45CD-9134-1B9EF961F134}" srcOrd="4" destOrd="0" presId="urn:microsoft.com/office/officeart/2005/8/layout/hierarchy1"/>
    <dgm:cxn modelId="{2CACE1DC-2E95-4127-AFE2-91234B1CB027}" type="presParOf" srcId="{273E520B-7675-41C2-8CD0-0591309F9174}" destId="{312FAC29-944C-4482-8A04-D4D03CA92378}" srcOrd="5" destOrd="0" presId="urn:microsoft.com/office/officeart/2005/8/layout/hierarchy1"/>
    <dgm:cxn modelId="{690259CF-F59B-4409-A4C1-5AC911EE2952}" type="presParOf" srcId="{312FAC29-944C-4482-8A04-D4D03CA92378}" destId="{3236C902-8749-4B2B-8BA9-F80BF78F219C}" srcOrd="0" destOrd="0" presId="urn:microsoft.com/office/officeart/2005/8/layout/hierarchy1"/>
    <dgm:cxn modelId="{B8B84979-5D9A-4933-80AD-DAFF6C87FFE5}" type="presParOf" srcId="{3236C902-8749-4B2B-8BA9-F80BF78F219C}" destId="{80D202CD-D6CB-425C-91C4-EEC6CA0EFB29}" srcOrd="0" destOrd="0" presId="urn:microsoft.com/office/officeart/2005/8/layout/hierarchy1"/>
    <dgm:cxn modelId="{F7BDE224-958E-46C0-9859-CD549FE8DFC5}" type="presParOf" srcId="{3236C902-8749-4B2B-8BA9-F80BF78F219C}" destId="{C7930E64-1330-46CF-9860-9752F0F0C4CF}" srcOrd="1" destOrd="0" presId="urn:microsoft.com/office/officeart/2005/8/layout/hierarchy1"/>
    <dgm:cxn modelId="{40EFB924-95BB-4629-9E6A-5CFFEC64196E}" type="presParOf" srcId="{312FAC29-944C-4482-8A04-D4D03CA92378}" destId="{6E4FF621-C192-4B48-A2B2-F182CD7E45DB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xmlns="" relId="rId10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5445343-D029-4783-B486-81DC90D6BEE1}" type="doc">
      <dgm:prSet loTypeId="urn:microsoft.com/office/officeart/2005/8/layout/v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u-HU"/>
        </a:p>
      </dgm:t>
    </dgm:pt>
    <dgm:pt modelId="{7C8A2CC8-02F8-402C-A87C-4D6782B84739}">
      <dgm:prSet phldrT="[Szöveg]"/>
      <dgm:spPr>
        <a:solidFill>
          <a:srgbClr val="EEE6E8"/>
        </a:solidFill>
        <a:ln>
          <a:solidFill>
            <a:srgbClr val="520113"/>
          </a:solidFill>
        </a:ln>
      </dgm:spPr>
      <dgm:t>
        <a:bodyPr/>
        <a:lstStyle/>
        <a:p>
          <a:r>
            <a:rPr lang="hu-HU" dirty="0">
              <a:solidFill>
                <a:srgbClr val="520113"/>
              </a:solidFill>
            </a:rPr>
            <a:t>1. A cél érdekében feltételen szükséges-e az adatkezelés / van e alternatív megoldás</a:t>
          </a:r>
        </a:p>
      </dgm:t>
    </dgm:pt>
    <dgm:pt modelId="{22988409-2AEE-4FB8-B39E-CD6F7FFE87AF}" type="parTrans" cxnId="{B665FD5E-0C3A-4331-ACEE-D570AD6A26B6}">
      <dgm:prSet/>
      <dgm:spPr/>
      <dgm:t>
        <a:bodyPr/>
        <a:lstStyle/>
        <a:p>
          <a:endParaRPr lang="hu-HU"/>
        </a:p>
      </dgm:t>
    </dgm:pt>
    <dgm:pt modelId="{DFFCBCB4-07E7-4D1A-9BC7-DB2F0969FFA0}" type="sibTrans" cxnId="{B665FD5E-0C3A-4331-ACEE-D570AD6A26B6}">
      <dgm:prSet/>
      <dgm:spPr>
        <a:solidFill>
          <a:srgbClr val="520113">
            <a:alpha val="90000"/>
          </a:srgbClr>
        </a:solidFill>
        <a:ln>
          <a:solidFill>
            <a:srgbClr val="50000F">
              <a:alpha val="90000"/>
            </a:srgbClr>
          </a:solidFill>
        </a:ln>
      </dgm:spPr>
      <dgm:t>
        <a:bodyPr/>
        <a:lstStyle/>
        <a:p>
          <a:endParaRPr lang="hu-HU"/>
        </a:p>
      </dgm:t>
    </dgm:pt>
    <dgm:pt modelId="{04C6D7D8-3FED-4263-B1E9-D7C67C0FAADD}">
      <dgm:prSet phldrT="[Szöveg]"/>
      <dgm:spPr>
        <a:solidFill>
          <a:srgbClr val="EEE6E8"/>
        </a:solidFill>
        <a:ln>
          <a:solidFill>
            <a:srgbClr val="520113"/>
          </a:solidFill>
        </a:ln>
      </dgm:spPr>
      <dgm:t>
        <a:bodyPr/>
        <a:lstStyle/>
        <a:p>
          <a:r>
            <a:rPr lang="hu-HU" dirty="0">
              <a:solidFill>
                <a:srgbClr val="520113"/>
              </a:solidFill>
            </a:rPr>
            <a:t>2. A jogos érdek lehető legpontosabb meghatározása</a:t>
          </a:r>
        </a:p>
      </dgm:t>
    </dgm:pt>
    <dgm:pt modelId="{DA76D1B9-0F59-4663-B1DD-752F377CE986}" type="parTrans" cxnId="{07913B89-27DC-45CF-9CBB-AD6904DC2DEB}">
      <dgm:prSet/>
      <dgm:spPr/>
      <dgm:t>
        <a:bodyPr/>
        <a:lstStyle/>
        <a:p>
          <a:endParaRPr lang="hu-HU"/>
        </a:p>
      </dgm:t>
    </dgm:pt>
    <dgm:pt modelId="{424F557C-F116-4E7F-BED3-7A772D287300}" type="sibTrans" cxnId="{07913B89-27DC-45CF-9CBB-AD6904DC2DEB}">
      <dgm:prSet/>
      <dgm:spPr>
        <a:solidFill>
          <a:srgbClr val="520113">
            <a:alpha val="90000"/>
          </a:srgbClr>
        </a:solidFill>
        <a:ln>
          <a:solidFill>
            <a:srgbClr val="50000F">
              <a:alpha val="90000"/>
            </a:srgbClr>
          </a:solidFill>
        </a:ln>
      </dgm:spPr>
      <dgm:t>
        <a:bodyPr/>
        <a:lstStyle/>
        <a:p>
          <a:endParaRPr lang="hu-HU"/>
        </a:p>
      </dgm:t>
    </dgm:pt>
    <dgm:pt modelId="{0273EEC8-4D52-423E-8EEA-A74B3CFBFAFC}">
      <dgm:prSet phldrT="[Szöveg]"/>
      <dgm:spPr>
        <a:solidFill>
          <a:srgbClr val="EEE6E8"/>
        </a:solidFill>
        <a:ln>
          <a:solidFill>
            <a:srgbClr val="520113"/>
          </a:solidFill>
        </a:ln>
      </dgm:spPr>
      <dgm:t>
        <a:bodyPr/>
        <a:lstStyle/>
        <a:p>
          <a:r>
            <a:rPr lang="hu-HU" dirty="0">
              <a:solidFill>
                <a:srgbClr val="520113"/>
              </a:solidFill>
            </a:rPr>
            <a:t>5. Annak meghatározása, hogy miért </a:t>
          </a:r>
          <a:br>
            <a:rPr lang="hu-HU" dirty="0">
              <a:solidFill>
                <a:srgbClr val="520113"/>
              </a:solidFill>
            </a:rPr>
          </a:br>
          <a:r>
            <a:rPr lang="hu-HU" dirty="0">
              <a:solidFill>
                <a:srgbClr val="520113"/>
              </a:solidFill>
            </a:rPr>
            <a:t>korlátozza arányosan a jogos  érdek és az adatkezelés  a 4. lépésben meghatározott jogokat, várakozásokat.  </a:t>
          </a:r>
        </a:p>
      </dgm:t>
    </dgm:pt>
    <dgm:pt modelId="{86752151-8F34-4E09-AD4B-31606B17E2F8}" type="parTrans" cxnId="{844A0E5E-8326-4BD9-B4D3-4E9685802921}">
      <dgm:prSet/>
      <dgm:spPr/>
      <dgm:t>
        <a:bodyPr/>
        <a:lstStyle/>
        <a:p>
          <a:endParaRPr lang="hu-HU"/>
        </a:p>
      </dgm:t>
    </dgm:pt>
    <dgm:pt modelId="{C1E02418-5FE6-4914-9AD1-D93D40B2BCF8}" type="sibTrans" cxnId="{844A0E5E-8326-4BD9-B4D3-4E9685802921}">
      <dgm:prSet/>
      <dgm:spPr/>
      <dgm:t>
        <a:bodyPr/>
        <a:lstStyle/>
        <a:p>
          <a:endParaRPr lang="hu-HU"/>
        </a:p>
      </dgm:t>
    </dgm:pt>
    <dgm:pt modelId="{AC74050A-AD75-4624-9260-D342CC2A3D7F}">
      <dgm:prSet phldrT="[Szöveg]"/>
      <dgm:spPr>
        <a:solidFill>
          <a:srgbClr val="EEE6E8"/>
        </a:solidFill>
        <a:ln>
          <a:solidFill>
            <a:srgbClr val="520113"/>
          </a:solidFill>
        </a:ln>
      </dgm:spPr>
      <dgm:t>
        <a:bodyPr/>
        <a:lstStyle/>
        <a:p>
          <a:r>
            <a:rPr lang="hu-HU" dirty="0">
              <a:solidFill>
                <a:srgbClr val="520113"/>
              </a:solidFill>
            </a:rPr>
            <a:t>3.  Adatkezelés pontos célja, kezelt adatok köre, adatkezelés időtartamának megállapítása 	</a:t>
          </a:r>
        </a:p>
      </dgm:t>
    </dgm:pt>
    <dgm:pt modelId="{B1AD6656-A9EA-4604-AF94-2F74F091C820}" type="parTrans" cxnId="{D9127A2D-4DA4-45E8-86C5-9BDB1EBA2B35}">
      <dgm:prSet/>
      <dgm:spPr/>
      <dgm:t>
        <a:bodyPr/>
        <a:lstStyle/>
        <a:p>
          <a:endParaRPr lang="hu-HU"/>
        </a:p>
      </dgm:t>
    </dgm:pt>
    <dgm:pt modelId="{34FC9380-7745-4EF8-889A-36A541D8FC5D}" type="sibTrans" cxnId="{D9127A2D-4DA4-45E8-86C5-9BDB1EBA2B35}">
      <dgm:prSet/>
      <dgm:spPr>
        <a:solidFill>
          <a:srgbClr val="520113">
            <a:alpha val="90000"/>
          </a:srgbClr>
        </a:solidFill>
        <a:ln>
          <a:solidFill>
            <a:srgbClr val="50000F">
              <a:alpha val="90000"/>
            </a:srgbClr>
          </a:solidFill>
        </a:ln>
      </dgm:spPr>
      <dgm:t>
        <a:bodyPr/>
        <a:lstStyle/>
        <a:p>
          <a:endParaRPr lang="hu-HU"/>
        </a:p>
      </dgm:t>
    </dgm:pt>
    <dgm:pt modelId="{4C700195-3BD3-46DD-B504-DDE29ACD9C56}">
      <dgm:prSet phldrT="[Szöveg]"/>
      <dgm:spPr>
        <a:solidFill>
          <a:srgbClr val="EEE6E8"/>
        </a:solidFill>
        <a:ln>
          <a:solidFill>
            <a:srgbClr val="520113"/>
          </a:solidFill>
        </a:ln>
      </dgm:spPr>
      <dgm:t>
        <a:bodyPr/>
        <a:lstStyle/>
        <a:p>
          <a:r>
            <a:rPr lang="hu-HU" dirty="0">
              <a:solidFill>
                <a:srgbClr val="520113"/>
              </a:solidFill>
            </a:rPr>
            <a:t>4. Az érintett érdekeinek vizsgálata </a:t>
          </a:r>
          <a:br>
            <a:rPr lang="hu-HU" dirty="0">
              <a:solidFill>
                <a:srgbClr val="520113"/>
              </a:solidFill>
            </a:rPr>
          </a:br>
          <a:r>
            <a:rPr lang="hu-HU" dirty="0">
              <a:solidFill>
                <a:srgbClr val="520113"/>
              </a:solidFill>
            </a:rPr>
            <a:t>(előnyök / hátrányok / érintett jogok sérülése)</a:t>
          </a:r>
        </a:p>
      </dgm:t>
    </dgm:pt>
    <dgm:pt modelId="{BAAA51FD-1C75-4235-A80E-BB75D7B77074}" type="parTrans" cxnId="{DF769A9A-9B34-4FED-873B-8C014F6AAD27}">
      <dgm:prSet/>
      <dgm:spPr/>
      <dgm:t>
        <a:bodyPr/>
        <a:lstStyle/>
        <a:p>
          <a:endParaRPr lang="hu-HU"/>
        </a:p>
      </dgm:t>
    </dgm:pt>
    <dgm:pt modelId="{501FF726-289F-41D1-A563-10591BFC55C4}" type="sibTrans" cxnId="{DF769A9A-9B34-4FED-873B-8C014F6AAD27}">
      <dgm:prSet/>
      <dgm:spPr>
        <a:solidFill>
          <a:srgbClr val="520113">
            <a:alpha val="90000"/>
          </a:srgbClr>
        </a:solidFill>
        <a:ln>
          <a:solidFill>
            <a:srgbClr val="50000F">
              <a:alpha val="90000"/>
            </a:srgbClr>
          </a:solidFill>
        </a:ln>
      </dgm:spPr>
      <dgm:t>
        <a:bodyPr/>
        <a:lstStyle/>
        <a:p>
          <a:endParaRPr lang="hu-HU"/>
        </a:p>
      </dgm:t>
    </dgm:pt>
    <dgm:pt modelId="{872934F2-118E-4AF2-88C7-20716E7A0F78}" type="pres">
      <dgm:prSet presAssocID="{F5445343-D029-4783-B486-81DC90D6BEE1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hu-HU"/>
        </a:p>
      </dgm:t>
    </dgm:pt>
    <dgm:pt modelId="{090C03A1-19C5-4C66-A70B-21720AA6B2EA}" type="pres">
      <dgm:prSet presAssocID="{F5445343-D029-4783-B486-81DC90D6BEE1}" presName="dummyMaxCanvas" presStyleCnt="0">
        <dgm:presLayoutVars/>
      </dgm:prSet>
      <dgm:spPr/>
    </dgm:pt>
    <dgm:pt modelId="{963EBC3E-708C-48B3-8DF3-0C11B07B3F57}" type="pres">
      <dgm:prSet presAssocID="{F5445343-D029-4783-B486-81DC90D6BEE1}" presName="FiveNodes_1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E56DAE8D-E043-4F18-9F82-15ED15AEFC44}" type="pres">
      <dgm:prSet presAssocID="{F5445343-D029-4783-B486-81DC90D6BEE1}" presName="FiveNodes_2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F42278B0-6730-4808-BCF3-0E01572C4C98}" type="pres">
      <dgm:prSet presAssocID="{F5445343-D029-4783-B486-81DC90D6BEE1}" presName="FiveNodes_3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2F73C64F-27FC-426E-8B32-8E6CA00FF76C}" type="pres">
      <dgm:prSet presAssocID="{F5445343-D029-4783-B486-81DC90D6BEE1}" presName="FiveNodes_4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1B90BB43-E3B1-4602-80C1-D1EFEF2CDCF3}" type="pres">
      <dgm:prSet presAssocID="{F5445343-D029-4783-B486-81DC90D6BEE1}" presName="FiveNodes_5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154612E1-2645-4BB5-8CB5-C75D46923F95}" type="pres">
      <dgm:prSet presAssocID="{F5445343-D029-4783-B486-81DC90D6BEE1}" presName="FiveConn_1-2" presStyleLbl="fgAccFollowNode1" presStyleIdx="0" presStyleCnt="4" custScaleX="176328" custLinFactX="-40016" custLinFactNeighborX="-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4C603ED0-85E4-46DC-AAAD-92B95F42A416}" type="pres">
      <dgm:prSet presAssocID="{F5445343-D029-4783-B486-81DC90D6BEE1}" presName="FiveConn_2-3" presStyleLbl="fgAccFollowNode1" presStyleIdx="1" presStyleCnt="4" custScaleX="176328" custLinFactX="-40016" custLinFactNeighborX="-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BEFF4373-0486-4A1B-80B2-DA50602698B4}" type="pres">
      <dgm:prSet presAssocID="{F5445343-D029-4783-B486-81DC90D6BEE1}" presName="FiveConn_3-4" presStyleLbl="fgAccFollowNode1" presStyleIdx="2" presStyleCnt="4" custScaleX="176328" custLinFactX="-40016" custLinFactNeighborX="-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90C5E49B-3B61-4AD6-AEAF-67DB717634D6}" type="pres">
      <dgm:prSet presAssocID="{F5445343-D029-4783-B486-81DC90D6BEE1}" presName="FiveConn_4-5" presStyleLbl="fgAccFollowNode1" presStyleIdx="3" presStyleCnt="4" custScaleX="176328" custLinFactX="-40016" custLinFactNeighborX="-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E0D87380-C662-4C8F-9C6D-CA4A82B419C5}" type="pres">
      <dgm:prSet presAssocID="{F5445343-D029-4783-B486-81DC90D6BEE1}" presName="FiveNodes_1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52E6D5F9-2B86-49DF-976A-8FA6D2D0F5EF}" type="pres">
      <dgm:prSet presAssocID="{F5445343-D029-4783-B486-81DC90D6BEE1}" presName="FiveNodes_2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D82968B0-2CB2-49CE-A780-2336019DFF9D}" type="pres">
      <dgm:prSet presAssocID="{F5445343-D029-4783-B486-81DC90D6BEE1}" presName="FiveNodes_3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A2CBC24E-30DB-4587-BA25-025200BA68A0}" type="pres">
      <dgm:prSet presAssocID="{F5445343-D029-4783-B486-81DC90D6BEE1}" presName="FiveNodes_4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40DCA5F5-B72C-4878-94A3-5F6CCECDD7DD}" type="pres">
      <dgm:prSet presAssocID="{F5445343-D029-4783-B486-81DC90D6BEE1}" presName="FiveNodes_5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</dgm:ptLst>
  <dgm:cxnLst>
    <dgm:cxn modelId="{07913B89-27DC-45CF-9CBB-AD6904DC2DEB}" srcId="{F5445343-D029-4783-B486-81DC90D6BEE1}" destId="{04C6D7D8-3FED-4263-B1E9-D7C67C0FAADD}" srcOrd="1" destOrd="0" parTransId="{DA76D1B9-0F59-4663-B1DD-752F377CE986}" sibTransId="{424F557C-F116-4E7F-BED3-7A772D287300}"/>
    <dgm:cxn modelId="{2F030F22-FE60-46DC-BAC5-30B0153EEAD8}" type="presOf" srcId="{0273EEC8-4D52-423E-8EEA-A74B3CFBFAFC}" destId="{1B90BB43-E3B1-4602-80C1-D1EFEF2CDCF3}" srcOrd="0" destOrd="0" presId="urn:microsoft.com/office/officeart/2005/8/layout/vProcess5"/>
    <dgm:cxn modelId="{DF769A9A-9B34-4FED-873B-8C014F6AAD27}" srcId="{F5445343-D029-4783-B486-81DC90D6BEE1}" destId="{4C700195-3BD3-46DD-B504-DDE29ACD9C56}" srcOrd="3" destOrd="0" parTransId="{BAAA51FD-1C75-4235-A80E-BB75D7B77074}" sibTransId="{501FF726-289F-41D1-A563-10591BFC55C4}"/>
    <dgm:cxn modelId="{584BF348-49D6-496A-8350-9D0825936EA1}" type="presOf" srcId="{34FC9380-7745-4EF8-889A-36A541D8FC5D}" destId="{BEFF4373-0486-4A1B-80B2-DA50602698B4}" srcOrd="0" destOrd="0" presId="urn:microsoft.com/office/officeart/2005/8/layout/vProcess5"/>
    <dgm:cxn modelId="{9BA22F33-570A-4700-BEE7-4E5A59336A62}" type="presOf" srcId="{424F557C-F116-4E7F-BED3-7A772D287300}" destId="{4C603ED0-85E4-46DC-AAAD-92B95F42A416}" srcOrd="0" destOrd="0" presId="urn:microsoft.com/office/officeart/2005/8/layout/vProcess5"/>
    <dgm:cxn modelId="{B665FD5E-0C3A-4331-ACEE-D570AD6A26B6}" srcId="{F5445343-D029-4783-B486-81DC90D6BEE1}" destId="{7C8A2CC8-02F8-402C-A87C-4D6782B84739}" srcOrd="0" destOrd="0" parTransId="{22988409-2AEE-4FB8-B39E-CD6F7FFE87AF}" sibTransId="{DFFCBCB4-07E7-4D1A-9BC7-DB2F0969FFA0}"/>
    <dgm:cxn modelId="{A902F8F8-7C13-43B7-BE9E-CC5D5A87F261}" type="presOf" srcId="{501FF726-289F-41D1-A563-10591BFC55C4}" destId="{90C5E49B-3B61-4AD6-AEAF-67DB717634D6}" srcOrd="0" destOrd="0" presId="urn:microsoft.com/office/officeart/2005/8/layout/vProcess5"/>
    <dgm:cxn modelId="{D448816A-1DFE-4505-9B0D-F4B63FD6AE9B}" type="presOf" srcId="{4C700195-3BD3-46DD-B504-DDE29ACD9C56}" destId="{A2CBC24E-30DB-4587-BA25-025200BA68A0}" srcOrd="1" destOrd="0" presId="urn:microsoft.com/office/officeart/2005/8/layout/vProcess5"/>
    <dgm:cxn modelId="{D9127A2D-4DA4-45E8-86C5-9BDB1EBA2B35}" srcId="{F5445343-D029-4783-B486-81DC90D6BEE1}" destId="{AC74050A-AD75-4624-9260-D342CC2A3D7F}" srcOrd="2" destOrd="0" parTransId="{B1AD6656-A9EA-4604-AF94-2F74F091C820}" sibTransId="{34FC9380-7745-4EF8-889A-36A541D8FC5D}"/>
    <dgm:cxn modelId="{A964DF84-9F99-4EAF-9CEF-2D9685B64A24}" type="presOf" srcId="{0273EEC8-4D52-423E-8EEA-A74B3CFBFAFC}" destId="{40DCA5F5-B72C-4878-94A3-5F6CCECDD7DD}" srcOrd="1" destOrd="0" presId="urn:microsoft.com/office/officeart/2005/8/layout/vProcess5"/>
    <dgm:cxn modelId="{7C8431FE-16A3-43A0-881E-C3E3B3434436}" type="presOf" srcId="{4C700195-3BD3-46DD-B504-DDE29ACD9C56}" destId="{2F73C64F-27FC-426E-8B32-8E6CA00FF76C}" srcOrd="0" destOrd="0" presId="urn:microsoft.com/office/officeart/2005/8/layout/vProcess5"/>
    <dgm:cxn modelId="{F2C22642-FDE0-43C2-AA3C-C0029DB16B3D}" type="presOf" srcId="{DFFCBCB4-07E7-4D1A-9BC7-DB2F0969FFA0}" destId="{154612E1-2645-4BB5-8CB5-C75D46923F95}" srcOrd="0" destOrd="0" presId="urn:microsoft.com/office/officeart/2005/8/layout/vProcess5"/>
    <dgm:cxn modelId="{0834C636-B223-4021-8C8D-63FEB0422AEB}" type="presOf" srcId="{7C8A2CC8-02F8-402C-A87C-4D6782B84739}" destId="{E0D87380-C662-4C8F-9C6D-CA4A82B419C5}" srcOrd="1" destOrd="0" presId="urn:microsoft.com/office/officeart/2005/8/layout/vProcess5"/>
    <dgm:cxn modelId="{844A0E5E-8326-4BD9-B4D3-4E9685802921}" srcId="{F5445343-D029-4783-B486-81DC90D6BEE1}" destId="{0273EEC8-4D52-423E-8EEA-A74B3CFBFAFC}" srcOrd="4" destOrd="0" parTransId="{86752151-8F34-4E09-AD4B-31606B17E2F8}" sibTransId="{C1E02418-5FE6-4914-9AD1-D93D40B2BCF8}"/>
    <dgm:cxn modelId="{6FF3D4CD-3781-4EEF-9465-DDA19FDBC36E}" type="presOf" srcId="{AC74050A-AD75-4624-9260-D342CC2A3D7F}" destId="{D82968B0-2CB2-49CE-A780-2336019DFF9D}" srcOrd="1" destOrd="0" presId="urn:microsoft.com/office/officeart/2005/8/layout/vProcess5"/>
    <dgm:cxn modelId="{7E287F7D-B269-408A-9959-2CBAA76C832D}" type="presOf" srcId="{7C8A2CC8-02F8-402C-A87C-4D6782B84739}" destId="{963EBC3E-708C-48B3-8DF3-0C11B07B3F57}" srcOrd="0" destOrd="0" presId="urn:microsoft.com/office/officeart/2005/8/layout/vProcess5"/>
    <dgm:cxn modelId="{3A251E93-8E37-4BDC-A7FE-0F630207C7F4}" type="presOf" srcId="{AC74050A-AD75-4624-9260-D342CC2A3D7F}" destId="{F42278B0-6730-4808-BCF3-0E01572C4C98}" srcOrd="0" destOrd="0" presId="urn:microsoft.com/office/officeart/2005/8/layout/vProcess5"/>
    <dgm:cxn modelId="{A6C623BC-C555-4DA5-AEF4-F92381BF8CB4}" type="presOf" srcId="{04C6D7D8-3FED-4263-B1E9-D7C67C0FAADD}" destId="{E56DAE8D-E043-4F18-9F82-15ED15AEFC44}" srcOrd="0" destOrd="0" presId="urn:microsoft.com/office/officeart/2005/8/layout/vProcess5"/>
    <dgm:cxn modelId="{A7895293-3A49-4462-BC23-FEB6C489DCB9}" type="presOf" srcId="{04C6D7D8-3FED-4263-B1E9-D7C67C0FAADD}" destId="{52E6D5F9-2B86-49DF-976A-8FA6D2D0F5EF}" srcOrd="1" destOrd="0" presId="urn:microsoft.com/office/officeart/2005/8/layout/vProcess5"/>
    <dgm:cxn modelId="{A9DB9113-60A6-4371-91B1-EE31FBE6AA23}" type="presOf" srcId="{F5445343-D029-4783-B486-81DC90D6BEE1}" destId="{872934F2-118E-4AF2-88C7-20716E7A0F78}" srcOrd="0" destOrd="0" presId="urn:microsoft.com/office/officeart/2005/8/layout/vProcess5"/>
    <dgm:cxn modelId="{84D6508C-F99E-4B97-B0F8-0C59977C1374}" type="presParOf" srcId="{872934F2-118E-4AF2-88C7-20716E7A0F78}" destId="{090C03A1-19C5-4C66-A70B-21720AA6B2EA}" srcOrd="0" destOrd="0" presId="urn:microsoft.com/office/officeart/2005/8/layout/vProcess5"/>
    <dgm:cxn modelId="{5B88D0DC-67D9-4CEE-A39A-6FC807D372A9}" type="presParOf" srcId="{872934F2-118E-4AF2-88C7-20716E7A0F78}" destId="{963EBC3E-708C-48B3-8DF3-0C11B07B3F57}" srcOrd="1" destOrd="0" presId="urn:microsoft.com/office/officeart/2005/8/layout/vProcess5"/>
    <dgm:cxn modelId="{AB2A0214-E627-4C05-A202-FD9082981297}" type="presParOf" srcId="{872934F2-118E-4AF2-88C7-20716E7A0F78}" destId="{E56DAE8D-E043-4F18-9F82-15ED15AEFC44}" srcOrd="2" destOrd="0" presId="urn:microsoft.com/office/officeart/2005/8/layout/vProcess5"/>
    <dgm:cxn modelId="{CA9A9B81-3351-4281-A316-53B1BA2B1D0F}" type="presParOf" srcId="{872934F2-118E-4AF2-88C7-20716E7A0F78}" destId="{F42278B0-6730-4808-BCF3-0E01572C4C98}" srcOrd="3" destOrd="0" presId="urn:microsoft.com/office/officeart/2005/8/layout/vProcess5"/>
    <dgm:cxn modelId="{1BA1E654-7938-45C1-A1E7-97C848F1E14B}" type="presParOf" srcId="{872934F2-118E-4AF2-88C7-20716E7A0F78}" destId="{2F73C64F-27FC-426E-8B32-8E6CA00FF76C}" srcOrd="4" destOrd="0" presId="urn:microsoft.com/office/officeart/2005/8/layout/vProcess5"/>
    <dgm:cxn modelId="{792EB7CD-78E1-4BBF-9C16-1E252F6BB593}" type="presParOf" srcId="{872934F2-118E-4AF2-88C7-20716E7A0F78}" destId="{1B90BB43-E3B1-4602-80C1-D1EFEF2CDCF3}" srcOrd="5" destOrd="0" presId="urn:microsoft.com/office/officeart/2005/8/layout/vProcess5"/>
    <dgm:cxn modelId="{E7CD6F5C-AD64-4E7E-A324-FE1C323ECC6B}" type="presParOf" srcId="{872934F2-118E-4AF2-88C7-20716E7A0F78}" destId="{154612E1-2645-4BB5-8CB5-C75D46923F95}" srcOrd="6" destOrd="0" presId="urn:microsoft.com/office/officeart/2005/8/layout/vProcess5"/>
    <dgm:cxn modelId="{FF5B3C2A-2F93-4B67-9071-73830CE27F97}" type="presParOf" srcId="{872934F2-118E-4AF2-88C7-20716E7A0F78}" destId="{4C603ED0-85E4-46DC-AAAD-92B95F42A416}" srcOrd="7" destOrd="0" presId="urn:microsoft.com/office/officeart/2005/8/layout/vProcess5"/>
    <dgm:cxn modelId="{79B34CC5-9B7D-4558-9951-FCB5B4F52D55}" type="presParOf" srcId="{872934F2-118E-4AF2-88C7-20716E7A0F78}" destId="{BEFF4373-0486-4A1B-80B2-DA50602698B4}" srcOrd="8" destOrd="0" presId="urn:microsoft.com/office/officeart/2005/8/layout/vProcess5"/>
    <dgm:cxn modelId="{B1A88493-F06A-47DA-9473-80E4BDFA220E}" type="presParOf" srcId="{872934F2-118E-4AF2-88C7-20716E7A0F78}" destId="{90C5E49B-3B61-4AD6-AEAF-67DB717634D6}" srcOrd="9" destOrd="0" presId="urn:microsoft.com/office/officeart/2005/8/layout/vProcess5"/>
    <dgm:cxn modelId="{EC0D9C86-49E6-4B33-BCAE-82BB43D16272}" type="presParOf" srcId="{872934F2-118E-4AF2-88C7-20716E7A0F78}" destId="{E0D87380-C662-4C8F-9C6D-CA4A82B419C5}" srcOrd="10" destOrd="0" presId="urn:microsoft.com/office/officeart/2005/8/layout/vProcess5"/>
    <dgm:cxn modelId="{EDD53118-67CC-4D55-8CD5-AC552E54E749}" type="presParOf" srcId="{872934F2-118E-4AF2-88C7-20716E7A0F78}" destId="{52E6D5F9-2B86-49DF-976A-8FA6D2D0F5EF}" srcOrd="11" destOrd="0" presId="urn:microsoft.com/office/officeart/2005/8/layout/vProcess5"/>
    <dgm:cxn modelId="{795AF5AD-59C2-4D5E-8BB8-5396459CCE8E}" type="presParOf" srcId="{872934F2-118E-4AF2-88C7-20716E7A0F78}" destId="{D82968B0-2CB2-49CE-A780-2336019DFF9D}" srcOrd="12" destOrd="0" presId="urn:microsoft.com/office/officeart/2005/8/layout/vProcess5"/>
    <dgm:cxn modelId="{D1CB3229-2566-4089-B2E1-F452335A3E28}" type="presParOf" srcId="{872934F2-118E-4AF2-88C7-20716E7A0F78}" destId="{A2CBC24E-30DB-4587-BA25-025200BA68A0}" srcOrd="13" destOrd="0" presId="urn:microsoft.com/office/officeart/2005/8/layout/vProcess5"/>
    <dgm:cxn modelId="{D049F2B3-4BC4-4791-B8E5-F5F8AEDF877E}" type="presParOf" srcId="{872934F2-118E-4AF2-88C7-20716E7A0F78}" destId="{40DCA5F5-B72C-4878-94A3-5F6CCECDD7DD}" srcOrd="14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xmlns="" relId="rId10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28FEF99-AA45-45CD-9134-1B9EF961F134}">
      <dsp:nvSpPr>
        <dsp:cNvPr id="0" name=""/>
        <dsp:cNvSpPr/>
      </dsp:nvSpPr>
      <dsp:spPr>
        <a:xfrm>
          <a:off x="3943790" y="1748218"/>
          <a:ext cx="3072000" cy="98361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62879"/>
              </a:lnTo>
              <a:lnTo>
                <a:pt x="3072000" y="762879"/>
              </a:lnTo>
              <a:lnTo>
                <a:pt x="3072000" y="983612"/>
              </a:lnTo>
            </a:path>
          </a:pathLst>
        </a:custGeom>
        <a:noFill/>
        <a:ln w="12700" cap="flat" cmpd="sng" algn="ctr">
          <a:solidFill>
            <a:srgbClr val="520113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810F15C-23EF-4D4E-ADDD-218FE18D8259}">
      <dsp:nvSpPr>
        <dsp:cNvPr id="0" name=""/>
        <dsp:cNvSpPr/>
      </dsp:nvSpPr>
      <dsp:spPr>
        <a:xfrm>
          <a:off x="3943790" y="1748218"/>
          <a:ext cx="159785" cy="98361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62879"/>
              </a:lnTo>
              <a:lnTo>
                <a:pt x="159785" y="762879"/>
              </a:lnTo>
              <a:lnTo>
                <a:pt x="159785" y="983612"/>
              </a:lnTo>
            </a:path>
          </a:pathLst>
        </a:custGeom>
        <a:noFill/>
        <a:ln w="12700" cap="flat" cmpd="sng" algn="ctr">
          <a:solidFill>
            <a:srgbClr val="520113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C38804A-562D-4589-B222-AA64F7F8EB51}">
      <dsp:nvSpPr>
        <dsp:cNvPr id="0" name=""/>
        <dsp:cNvSpPr/>
      </dsp:nvSpPr>
      <dsp:spPr>
        <a:xfrm>
          <a:off x="1191360" y="1748218"/>
          <a:ext cx="2752429" cy="983612"/>
        </a:xfrm>
        <a:custGeom>
          <a:avLst/>
          <a:gdLst/>
          <a:ahLst/>
          <a:cxnLst/>
          <a:rect l="0" t="0" r="0" b="0"/>
          <a:pathLst>
            <a:path>
              <a:moveTo>
                <a:pt x="2752429" y="0"/>
              </a:moveTo>
              <a:lnTo>
                <a:pt x="2752429" y="762879"/>
              </a:lnTo>
              <a:lnTo>
                <a:pt x="0" y="762879"/>
              </a:lnTo>
              <a:lnTo>
                <a:pt x="0" y="983612"/>
              </a:lnTo>
            </a:path>
          </a:pathLst>
        </a:custGeom>
        <a:noFill/>
        <a:ln w="12700" cap="flat" cmpd="sng" algn="ctr">
          <a:solidFill>
            <a:srgbClr val="520113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FE0B948-2643-48F8-8364-0CCF7C47CF21}">
      <dsp:nvSpPr>
        <dsp:cNvPr id="0" name=""/>
        <dsp:cNvSpPr/>
      </dsp:nvSpPr>
      <dsp:spPr>
        <a:xfrm>
          <a:off x="1631013" y="491224"/>
          <a:ext cx="4625553" cy="1256993"/>
        </a:xfrm>
        <a:prstGeom prst="roundRect">
          <a:avLst>
            <a:gd name="adj" fmla="val 10000"/>
          </a:avLst>
        </a:prstGeom>
        <a:solidFill>
          <a:srgbClr val="520113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750A510-6DF1-4A1A-B65B-A0C696C21E8F}">
      <dsp:nvSpPr>
        <dsp:cNvPr id="0" name=""/>
        <dsp:cNvSpPr/>
      </dsp:nvSpPr>
      <dsp:spPr>
        <a:xfrm>
          <a:off x="1895760" y="742734"/>
          <a:ext cx="4625553" cy="1256993"/>
        </a:xfrm>
        <a:prstGeom prst="roundRect">
          <a:avLst>
            <a:gd name="adj" fmla="val 10000"/>
          </a:avLst>
        </a:prstGeom>
        <a:solidFill>
          <a:srgbClr val="EEE6E8"/>
        </a:solidFill>
        <a:ln w="12700" cap="flat" cmpd="sng" algn="ctr">
          <a:solidFill>
            <a:srgbClr val="520113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3000" b="1" kern="1200" dirty="0">
              <a:solidFill>
                <a:srgbClr val="520113"/>
              </a:solidFill>
              <a:latin typeface="+mj-lt"/>
            </a:rPr>
            <a:t>Mikor kötelező a DPO </a:t>
          </a:r>
          <a:br>
            <a:rPr lang="hu-HU" sz="3000" b="1" kern="1200" dirty="0">
              <a:solidFill>
                <a:srgbClr val="520113"/>
              </a:solidFill>
              <a:latin typeface="+mj-lt"/>
            </a:rPr>
          </a:br>
          <a:r>
            <a:rPr lang="hu-HU" sz="3000" b="1" kern="1200" dirty="0">
              <a:solidFill>
                <a:srgbClr val="520113"/>
              </a:solidFill>
              <a:latin typeface="+mj-lt"/>
            </a:rPr>
            <a:t>a GDPR alapján? </a:t>
          </a:r>
          <a:endParaRPr lang="hu-HU" sz="3000" kern="1200" dirty="0"/>
        </a:p>
      </dsp:txBody>
      <dsp:txXfrm>
        <a:off x="1932576" y="779550"/>
        <a:ext cx="4551921" cy="1183361"/>
      </dsp:txXfrm>
    </dsp:sp>
    <dsp:sp modelId="{E2160441-8F54-4B02-93A6-4727B8B75243}">
      <dsp:nvSpPr>
        <dsp:cNvPr id="0" name=""/>
        <dsp:cNvSpPr/>
      </dsp:nvSpPr>
      <dsp:spPr>
        <a:xfrm>
          <a:off x="0" y="2731830"/>
          <a:ext cx="2382721" cy="2652928"/>
        </a:xfrm>
        <a:prstGeom prst="roundRect">
          <a:avLst>
            <a:gd name="adj" fmla="val 10000"/>
          </a:avLst>
        </a:prstGeom>
        <a:solidFill>
          <a:srgbClr val="520113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005943E-7C8D-4728-A343-2DF342D5B020}">
      <dsp:nvSpPr>
        <dsp:cNvPr id="0" name=""/>
        <dsp:cNvSpPr/>
      </dsp:nvSpPr>
      <dsp:spPr>
        <a:xfrm>
          <a:off x="264746" y="2983340"/>
          <a:ext cx="2382721" cy="2652928"/>
        </a:xfrm>
        <a:prstGeom prst="roundRect">
          <a:avLst>
            <a:gd name="adj" fmla="val 10000"/>
          </a:avLst>
        </a:prstGeom>
        <a:solidFill>
          <a:srgbClr val="EEE6E8"/>
        </a:solidFill>
        <a:ln w="12700" cap="flat" cmpd="sng" algn="ctr">
          <a:solidFill>
            <a:srgbClr val="520113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hu-HU" sz="1800" kern="1200" dirty="0">
            <a:solidFill>
              <a:srgbClr val="520113"/>
            </a:solidFill>
          </a:endParaRP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hu-HU" sz="1800" kern="1200" dirty="0">
            <a:solidFill>
              <a:srgbClr val="520113"/>
            </a:solidFill>
          </a:endParaRP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hu-HU" sz="1800" kern="1200" dirty="0">
            <a:solidFill>
              <a:srgbClr val="520113"/>
            </a:solidFill>
          </a:endParaRP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hu-HU" sz="1800" kern="1200" dirty="0">
            <a:solidFill>
              <a:srgbClr val="520113"/>
            </a:solidFill>
          </a:endParaRP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800" kern="1200" dirty="0">
              <a:solidFill>
                <a:srgbClr val="520113"/>
              </a:solidFill>
            </a:rPr>
            <a:t>Közhatalmi és közfeladatot </a:t>
          </a:r>
          <a:br>
            <a:rPr lang="hu-HU" sz="1800" kern="1200" dirty="0">
              <a:solidFill>
                <a:srgbClr val="520113"/>
              </a:solidFill>
            </a:rPr>
          </a:br>
          <a:r>
            <a:rPr lang="hu-HU" sz="1800" kern="1200" dirty="0">
              <a:solidFill>
                <a:srgbClr val="520113"/>
              </a:solidFill>
            </a:rPr>
            <a:t>ellátó szervek</a:t>
          </a:r>
        </a:p>
      </dsp:txBody>
      <dsp:txXfrm>
        <a:off x="334534" y="3053128"/>
        <a:ext cx="2243145" cy="2513352"/>
      </dsp:txXfrm>
    </dsp:sp>
    <dsp:sp modelId="{555FAEEA-B69D-44C1-A8AE-0E35675880DB}">
      <dsp:nvSpPr>
        <dsp:cNvPr id="0" name=""/>
        <dsp:cNvSpPr/>
      </dsp:nvSpPr>
      <dsp:spPr>
        <a:xfrm>
          <a:off x="2912214" y="2731830"/>
          <a:ext cx="2382721" cy="2652928"/>
        </a:xfrm>
        <a:prstGeom prst="roundRect">
          <a:avLst>
            <a:gd name="adj" fmla="val 10000"/>
          </a:avLst>
        </a:prstGeom>
        <a:solidFill>
          <a:srgbClr val="520113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58E5463-4910-4409-9122-356D02710BFC}">
      <dsp:nvSpPr>
        <dsp:cNvPr id="0" name=""/>
        <dsp:cNvSpPr/>
      </dsp:nvSpPr>
      <dsp:spPr>
        <a:xfrm>
          <a:off x="3176961" y="2983340"/>
          <a:ext cx="2382721" cy="2652928"/>
        </a:xfrm>
        <a:prstGeom prst="roundRect">
          <a:avLst>
            <a:gd name="adj" fmla="val 10000"/>
          </a:avLst>
        </a:prstGeom>
        <a:solidFill>
          <a:srgbClr val="EEE6E8"/>
        </a:solidFill>
        <a:ln w="12700" cap="flat" cmpd="sng" algn="ctr">
          <a:solidFill>
            <a:srgbClr val="520113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hu-HU" sz="1800" kern="1200" dirty="0">
            <a:solidFill>
              <a:srgbClr val="520113"/>
            </a:solidFill>
            <a:latin typeface="+mj-lt"/>
          </a:endParaRP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hu-HU" sz="1800" kern="1200" dirty="0">
            <a:solidFill>
              <a:srgbClr val="520113"/>
            </a:solidFill>
            <a:latin typeface="+mj-lt"/>
          </a:endParaRP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hu-HU" sz="1800" kern="1200" dirty="0">
            <a:solidFill>
              <a:srgbClr val="520113"/>
            </a:solidFill>
            <a:latin typeface="+mj-lt"/>
          </a:endParaRP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800" kern="1200" dirty="0">
              <a:solidFill>
                <a:srgbClr val="520113"/>
              </a:solidFill>
              <a:latin typeface="+mj-lt"/>
            </a:rPr>
            <a:t>Rendszeres  szisztematikus nagymértékű megfigyelés</a:t>
          </a:r>
        </a:p>
      </dsp:txBody>
      <dsp:txXfrm>
        <a:off x="3246749" y="3053128"/>
        <a:ext cx="2243145" cy="2513352"/>
      </dsp:txXfrm>
    </dsp:sp>
    <dsp:sp modelId="{80D202CD-D6CB-425C-91C4-EEC6CA0EFB29}">
      <dsp:nvSpPr>
        <dsp:cNvPr id="0" name=""/>
        <dsp:cNvSpPr/>
      </dsp:nvSpPr>
      <dsp:spPr>
        <a:xfrm>
          <a:off x="5824429" y="2731830"/>
          <a:ext cx="2382721" cy="2652928"/>
        </a:xfrm>
        <a:prstGeom prst="roundRect">
          <a:avLst>
            <a:gd name="adj" fmla="val 10000"/>
          </a:avLst>
        </a:prstGeom>
        <a:solidFill>
          <a:srgbClr val="520113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7930E64-1330-46CF-9860-9752F0F0C4CF}">
      <dsp:nvSpPr>
        <dsp:cNvPr id="0" name=""/>
        <dsp:cNvSpPr/>
      </dsp:nvSpPr>
      <dsp:spPr>
        <a:xfrm>
          <a:off x="6089176" y="2983340"/>
          <a:ext cx="2382721" cy="2652928"/>
        </a:xfrm>
        <a:prstGeom prst="roundRect">
          <a:avLst>
            <a:gd name="adj" fmla="val 10000"/>
          </a:avLst>
        </a:prstGeom>
        <a:solidFill>
          <a:srgbClr val="EEE6E8"/>
        </a:solidFill>
        <a:ln w="12700" cap="flat" cmpd="sng" algn="ctr">
          <a:solidFill>
            <a:srgbClr val="520113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hu-HU" sz="1800" kern="1200" dirty="0">
            <a:solidFill>
              <a:srgbClr val="520113"/>
            </a:solidFill>
            <a:latin typeface="+mj-lt"/>
          </a:endParaRP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hu-HU" sz="1800" kern="1200" dirty="0">
            <a:solidFill>
              <a:srgbClr val="520113"/>
            </a:solidFill>
            <a:latin typeface="+mj-lt"/>
          </a:endParaRP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hu-HU" sz="1800" kern="1200" dirty="0">
            <a:solidFill>
              <a:srgbClr val="520113"/>
            </a:solidFill>
            <a:latin typeface="+mj-lt"/>
          </a:endParaRP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hu-HU" sz="1800" kern="1200" dirty="0">
            <a:solidFill>
              <a:srgbClr val="520113"/>
            </a:solidFill>
            <a:latin typeface="+mj-lt"/>
          </a:endParaRP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800" kern="1200" dirty="0">
              <a:solidFill>
                <a:srgbClr val="520113"/>
              </a:solidFill>
              <a:latin typeface="+mj-lt"/>
            </a:rPr>
            <a:t>Különleges kategória vagy bűnügyi adat</a:t>
          </a:r>
        </a:p>
      </dsp:txBody>
      <dsp:txXfrm>
        <a:off x="6158964" y="3053128"/>
        <a:ext cx="2243145" cy="251335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63EBC3E-708C-48B3-8DF3-0C11B07B3F57}">
      <dsp:nvSpPr>
        <dsp:cNvPr id="0" name=""/>
        <dsp:cNvSpPr/>
      </dsp:nvSpPr>
      <dsp:spPr>
        <a:xfrm>
          <a:off x="0" y="0"/>
          <a:ext cx="5368921" cy="899753"/>
        </a:xfrm>
        <a:prstGeom prst="roundRect">
          <a:avLst>
            <a:gd name="adj" fmla="val 10000"/>
          </a:avLst>
        </a:prstGeom>
        <a:solidFill>
          <a:srgbClr val="EEE6E8"/>
        </a:solidFill>
        <a:ln w="12700" cap="flat" cmpd="sng" algn="ctr">
          <a:solidFill>
            <a:srgbClr val="520113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500" kern="1200" dirty="0">
              <a:solidFill>
                <a:srgbClr val="520113"/>
              </a:solidFill>
            </a:rPr>
            <a:t>1. A cél érdekében feltételen szükséges-e az adatkezelés / van e alternatív megoldás</a:t>
          </a:r>
        </a:p>
      </dsp:txBody>
      <dsp:txXfrm>
        <a:off x="26353" y="26353"/>
        <a:ext cx="4292745" cy="847047"/>
      </dsp:txXfrm>
    </dsp:sp>
    <dsp:sp modelId="{E56DAE8D-E043-4F18-9F82-15ED15AEFC44}">
      <dsp:nvSpPr>
        <dsp:cNvPr id="0" name=""/>
        <dsp:cNvSpPr/>
      </dsp:nvSpPr>
      <dsp:spPr>
        <a:xfrm>
          <a:off x="400925" y="1024719"/>
          <a:ext cx="5368921" cy="899753"/>
        </a:xfrm>
        <a:prstGeom prst="roundRect">
          <a:avLst>
            <a:gd name="adj" fmla="val 10000"/>
          </a:avLst>
        </a:prstGeom>
        <a:solidFill>
          <a:srgbClr val="EEE6E8"/>
        </a:solidFill>
        <a:ln w="12700" cap="flat" cmpd="sng" algn="ctr">
          <a:solidFill>
            <a:srgbClr val="520113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500" kern="1200" dirty="0">
              <a:solidFill>
                <a:srgbClr val="520113"/>
              </a:solidFill>
            </a:rPr>
            <a:t>2. A jogos érdek lehető legpontosabb meghatározása</a:t>
          </a:r>
        </a:p>
      </dsp:txBody>
      <dsp:txXfrm>
        <a:off x="427278" y="1051072"/>
        <a:ext cx="4330449" cy="847047"/>
      </dsp:txXfrm>
    </dsp:sp>
    <dsp:sp modelId="{F42278B0-6730-4808-BCF3-0E01572C4C98}">
      <dsp:nvSpPr>
        <dsp:cNvPr id="0" name=""/>
        <dsp:cNvSpPr/>
      </dsp:nvSpPr>
      <dsp:spPr>
        <a:xfrm>
          <a:off x="801851" y="2049438"/>
          <a:ext cx="5368921" cy="899753"/>
        </a:xfrm>
        <a:prstGeom prst="roundRect">
          <a:avLst>
            <a:gd name="adj" fmla="val 10000"/>
          </a:avLst>
        </a:prstGeom>
        <a:solidFill>
          <a:srgbClr val="EEE6E8"/>
        </a:solidFill>
        <a:ln w="12700" cap="flat" cmpd="sng" algn="ctr">
          <a:solidFill>
            <a:srgbClr val="520113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500" kern="1200" dirty="0">
              <a:solidFill>
                <a:srgbClr val="520113"/>
              </a:solidFill>
            </a:rPr>
            <a:t>3.  Adatkezelés pontos célja, kezelt adatok köre, adatkezelés időtartamának megállapítása 	</a:t>
          </a:r>
        </a:p>
      </dsp:txBody>
      <dsp:txXfrm>
        <a:off x="828204" y="2075791"/>
        <a:ext cx="4330449" cy="847047"/>
      </dsp:txXfrm>
    </dsp:sp>
    <dsp:sp modelId="{2F73C64F-27FC-426E-8B32-8E6CA00FF76C}">
      <dsp:nvSpPr>
        <dsp:cNvPr id="0" name=""/>
        <dsp:cNvSpPr/>
      </dsp:nvSpPr>
      <dsp:spPr>
        <a:xfrm>
          <a:off x="1202777" y="3074158"/>
          <a:ext cx="5368921" cy="899753"/>
        </a:xfrm>
        <a:prstGeom prst="roundRect">
          <a:avLst>
            <a:gd name="adj" fmla="val 10000"/>
          </a:avLst>
        </a:prstGeom>
        <a:solidFill>
          <a:srgbClr val="EEE6E8"/>
        </a:solidFill>
        <a:ln w="12700" cap="flat" cmpd="sng" algn="ctr">
          <a:solidFill>
            <a:srgbClr val="520113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500" kern="1200" dirty="0">
              <a:solidFill>
                <a:srgbClr val="520113"/>
              </a:solidFill>
            </a:rPr>
            <a:t>4. Az érintett érdekeinek vizsgálata </a:t>
          </a:r>
          <a:br>
            <a:rPr lang="hu-HU" sz="1500" kern="1200" dirty="0">
              <a:solidFill>
                <a:srgbClr val="520113"/>
              </a:solidFill>
            </a:rPr>
          </a:br>
          <a:r>
            <a:rPr lang="hu-HU" sz="1500" kern="1200" dirty="0">
              <a:solidFill>
                <a:srgbClr val="520113"/>
              </a:solidFill>
            </a:rPr>
            <a:t>(előnyök / hátrányok / érintett jogok sérülése)</a:t>
          </a:r>
        </a:p>
      </dsp:txBody>
      <dsp:txXfrm>
        <a:off x="1229130" y="3100511"/>
        <a:ext cx="4330449" cy="847047"/>
      </dsp:txXfrm>
    </dsp:sp>
    <dsp:sp modelId="{1B90BB43-E3B1-4602-80C1-D1EFEF2CDCF3}">
      <dsp:nvSpPr>
        <dsp:cNvPr id="0" name=""/>
        <dsp:cNvSpPr/>
      </dsp:nvSpPr>
      <dsp:spPr>
        <a:xfrm>
          <a:off x="1603703" y="4098877"/>
          <a:ext cx="5368921" cy="899753"/>
        </a:xfrm>
        <a:prstGeom prst="roundRect">
          <a:avLst>
            <a:gd name="adj" fmla="val 10000"/>
          </a:avLst>
        </a:prstGeom>
        <a:solidFill>
          <a:srgbClr val="EEE6E8"/>
        </a:solidFill>
        <a:ln w="12700" cap="flat" cmpd="sng" algn="ctr">
          <a:solidFill>
            <a:srgbClr val="520113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500" kern="1200" dirty="0">
              <a:solidFill>
                <a:srgbClr val="520113"/>
              </a:solidFill>
            </a:rPr>
            <a:t>5. Annak meghatározása, hogy miért </a:t>
          </a:r>
          <a:br>
            <a:rPr lang="hu-HU" sz="1500" kern="1200" dirty="0">
              <a:solidFill>
                <a:srgbClr val="520113"/>
              </a:solidFill>
            </a:rPr>
          </a:br>
          <a:r>
            <a:rPr lang="hu-HU" sz="1500" kern="1200" dirty="0">
              <a:solidFill>
                <a:srgbClr val="520113"/>
              </a:solidFill>
            </a:rPr>
            <a:t>korlátozza arányosan a jogos  érdek és az adatkezelés  a 4. lépésben meghatározott jogokat, várakozásokat.  </a:t>
          </a:r>
        </a:p>
      </dsp:txBody>
      <dsp:txXfrm>
        <a:off x="1630056" y="4125230"/>
        <a:ext cx="4330449" cy="847047"/>
      </dsp:txXfrm>
    </dsp:sp>
    <dsp:sp modelId="{154612E1-2645-4BB5-8CB5-C75D46923F95}">
      <dsp:nvSpPr>
        <dsp:cNvPr id="0" name=""/>
        <dsp:cNvSpPr/>
      </dsp:nvSpPr>
      <dsp:spPr>
        <a:xfrm>
          <a:off x="3742013" y="657319"/>
          <a:ext cx="1031236" cy="584839"/>
        </a:xfrm>
        <a:prstGeom prst="downArrow">
          <a:avLst>
            <a:gd name="adj1" fmla="val 55000"/>
            <a:gd name="adj2" fmla="val 45000"/>
          </a:avLst>
        </a:prstGeom>
        <a:solidFill>
          <a:srgbClr val="520113">
            <a:alpha val="90000"/>
          </a:srgbClr>
        </a:solidFill>
        <a:ln w="12700" cap="flat" cmpd="sng" algn="ctr">
          <a:solidFill>
            <a:srgbClr val="50000F">
              <a:alpha val="9000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hu-HU" sz="2600" kern="1200"/>
        </a:p>
      </dsp:txBody>
      <dsp:txXfrm>
        <a:off x="3974041" y="657319"/>
        <a:ext cx="567180" cy="440091"/>
      </dsp:txXfrm>
    </dsp:sp>
    <dsp:sp modelId="{4C603ED0-85E4-46DC-AAAD-92B95F42A416}">
      <dsp:nvSpPr>
        <dsp:cNvPr id="0" name=""/>
        <dsp:cNvSpPr/>
      </dsp:nvSpPr>
      <dsp:spPr>
        <a:xfrm>
          <a:off x="4142939" y="1682039"/>
          <a:ext cx="1031236" cy="584839"/>
        </a:xfrm>
        <a:prstGeom prst="downArrow">
          <a:avLst>
            <a:gd name="adj1" fmla="val 55000"/>
            <a:gd name="adj2" fmla="val 45000"/>
          </a:avLst>
        </a:prstGeom>
        <a:solidFill>
          <a:srgbClr val="520113">
            <a:alpha val="90000"/>
          </a:srgbClr>
        </a:solidFill>
        <a:ln w="12700" cap="flat" cmpd="sng" algn="ctr">
          <a:solidFill>
            <a:srgbClr val="50000F">
              <a:alpha val="9000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hu-HU" sz="2600" kern="1200"/>
        </a:p>
      </dsp:txBody>
      <dsp:txXfrm>
        <a:off x="4374967" y="1682039"/>
        <a:ext cx="567180" cy="440091"/>
      </dsp:txXfrm>
    </dsp:sp>
    <dsp:sp modelId="{BEFF4373-0486-4A1B-80B2-DA50602698B4}">
      <dsp:nvSpPr>
        <dsp:cNvPr id="0" name=""/>
        <dsp:cNvSpPr/>
      </dsp:nvSpPr>
      <dsp:spPr>
        <a:xfrm>
          <a:off x="4543865" y="2691762"/>
          <a:ext cx="1031236" cy="584839"/>
        </a:xfrm>
        <a:prstGeom prst="downArrow">
          <a:avLst>
            <a:gd name="adj1" fmla="val 55000"/>
            <a:gd name="adj2" fmla="val 45000"/>
          </a:avLst>
        </a:prstGeom>
        <a:solidFill>
          <a:srgbClr val="520113">
            <a:alpha val="90000"/>
          </a:srgbClr>
        </a:solidFill>
        <a:ln w="12700" cap="flat" cmpd="sng" algn="ctr">
          <a:solidFill>
            <a:srgbClr val="50000F">
              <a:alpha val="9000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hu-HU" sz="2600" kern="1200"/>
        </a:p>
      </dsp:txBody>
      <dsp:txXfrm>
        <a:off x="4775893" y="2691762"/>
        <a:ext cx="567180" cy="440091"/>
      </dsp:txXfrm>
    </dsp:sp>
    <dsp:sp modelId="{90C5E49B-3B61-4AD6-AEAF-67DB717634D6}">
      <dsp:nvSpPr>
        <dsp:cNvPr id="0" name=""/>
        <dsp:cNvSpPr/>
      </dsp:nvSpPr>
      <dsp:spPr>
        <a:xfrm>
          <a:off x="4944791" y="3726479"/>
          <a:ext cx="1031236" cy="584839"/>
        </a:xfrm>
        <a:prstGeom prst="downArrow">
          <a:avLst>
            <a:gd name="adj1" fmla="val 55000"/>
            <a:gd name="adj2" fmla="val 45000"/>
          </a:avLst>
        </a:prstGeom>
        <a:solidFill>
          <a:srgbClr val="520113">
            <a:alpha val="90000"/>
          </a:srgbClr>
        </a:solidFill>
        <a:ln w="12700" cap="flat" cmpd="sng" algn="ctr">
          <a:solidFill>
            <a:srgbClr val="50000F">
              <a:alpha val="9000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hu-HU" sz="2600" kern="1200"/>
        </a:p>
      </dsp:txBody>
      <dsp:txXfrm>
        <a:off x="5176819" y="3726479"/>
        <a:ext cx="567180" cy="44009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D2165E-87FF-4EC3-974B-91845CBBF5AF}" type="datetimeFigureOut">
              <a:rPr lang="hu-HU" smtClean="0"/>
              <a:pPr/>
              <a:t>2019.05.24.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288936-CA3C-4517-B766-A956023876B8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19776430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9E72EF0-4679-4D67-B325-04E224D6977C}" type="slidenum">
              <a:rPr lang="hu-HU" smtClean="0"/>
              <a:pPr/>
              <a:t>3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160772000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9E72EF0-4679-4D67-B325-04E224D6977C}" type="slidenum">
              <a:rPr lang="hu-HU" smtClean="0"/>
              <a:pPr/>
              <a:t>12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214841790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9E72EF0-4679-4D67-B325-04E224D6977C}" type="slidenum">
              <a:rPr lang="hu-HU" smtClean="0"/>
              <a:pPr/>
              <a:t>13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314452237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9E72EF0-4679-4D67-B325-04E224D6977C}" type="slidenum">
              <a:rPr lang="hu-HU" smtClean="0"/>
              <a:pPr/>
              <a:t>14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15040801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9E72EF0-4679-4D67-B325-04E224D6977C}" type="slidenum">
              <a:rPr lang="hu-HU" smtClean="0"/>
              <a:pPr/>
              <a:t>15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132115120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9E72EF0-4679-4D67-B325-04E224D6977C}" type="slidenum">
              <a:rPr lang="hu-HU" smtClean="0"/>
              <a:pPr/>
              <a:t>16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314215981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9E72EF0-4679-4D67-B325-04E224D6977C}" type="slidenum">
              <a:rPr lang="hu-HU" smtClean="0"/>
              <a:pPr/>
              <a:t>17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179837707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9E72EF0-4679-4D67-B325-04E224D6977C}" type="slidenum">
              <a:rPr lang="hu-HU" smtClean="0"/>
              <a:pPr/>
              <a:t>18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100368004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9E72EF0-4679-4D67-B325-04E224D6977C}" type="slidenum">
              <a:rPr lang="hu-HU" smtClean="0"/>
              <a:pPr/>
              <a:t>19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19168498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9E72EF0-4679-4D67-B325-04E224D6977C}" type="slidenum">
              <a:rPr lang="hu-HU" smtClean="0"/>
              <a:pPr/>
              <a:t>20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106598864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9E72EF0-4679-4D67-B325-04E224D6977C}" type="slidenum">
              <a:rPr lang="hu-HU" smtClean="0"/>
              <a:pPr/>
              <a:t>21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27974861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9E72EF0-4679-4D67-B325-04E224D6977C}" type="slidenum">
              <a:rPr lang="hu-HU" smtClean="0"/>
              <a:pPr/>
              <a:t>4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385425494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9E72EF0-4679-4D67-B325-04E224D6977C}" type="slidenum">
              <a:rPr lang="hu-HU" smtClean="0"/>
              <a:pPr/>
              <a:t>22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108042294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9E72EF0-4679-4D67-B325-04E224D6977C}" type="slidenum">
              <a:rPr lang="hu-HU" smtClean="0"/>
              <a:pPr/>
              <a:t>23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161093417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9E72EF0-4679-4D67-B325-04E224D6977C}" type="slidenum">
              <a:rPr lang="hu-HU" smtClean="0"/>
              <a:pPr/>
              <a:t>24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3113202618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9E72EF0-4679-4D67-B325-04E224D6977C}" type="slidenum">
              <a:rPr lang="hu-HU" smtClean="0"/>
              <a:pPr/>
              <a:t>25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1872944889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9E72EF0-4679-4D67-B325-04E224D6977C}" type="slidenum">
              <a:rPr lang="hu-HU" smtClean="0"/>
              <a:pPr/>
              <a:t>26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803884464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9E72EF0-4679-4D67-B325-04E224D6977C}" type="slidenum">
              <a:rPr lang="hu-HU" smtClean="0"/>
              <a:pPr/>
              <a:t>27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2392904166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9E72EF0-4679-4D67-B325-04E224D6977C}" type="slidenum">
              <a:rPr lang="hu-HU" smtClean="0"/>
              <a:pPr/>
              <a:t>28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1738512113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9E72EF0-4679-4D67-B325-04E224D6977C}" type="slidenum">
              <a:rPr lang="hu-HU" smtClean="0"/>
              <a:pPr/>
              <a:t>29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923002200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9E72EF0-4679-4D67-B325-04E224D6977C}" type="slidenum">
              <a:rPr lang="hu-HU" smtClean="0"/>
              <a:pPr/>
              <a:t>30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2883926901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9E72EF0-4679-4D67-B325-04E224D6977C}" type="slidenum">
              <a:rPr lang="hu-HU" smtClean="0"/>
              <a:pPr/>
              <a:t>31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176121844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9E72EF0-4679-4D67-B325-04E224D6977C}" type="slidenum">
              <a:rPr lang="hu-HU" smtClean="0"/>
              <a:pPr/>
              <a:t>5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836228589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9E72EF0-4679-4D67-B325-04E224D6977C}" type="slidenum">
              <a:rPr lang="hu-HU" smtClean="0"/>
              <a:pPr/>
              <a:t>32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3681475621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9E72EF0-4679-4D67-B325-04E224D6977C}" type="slidenum">
              <a:rPr lang="hu-HU" smtClean="0"/>
              <a:pPr/>
              <a:t>33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766497134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9E72EF0-4679-4D67-B325-04E224D6977C}" type="slidenum">
              <a:rPr lang="hu-HU" smtClean="0"/>
              <a:pPr/>
              <a:t>34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899276839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9E72EF0-4679-4D67-B325-04E224D6977C}" type="slidenum">
              <a:rPr lang="hu-HU" smtClean="0"/>
              <a:pPr/>
              <a:t>35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3931034426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9E72EF0-4679-4D67-B325-04E224D6977C}" type="slidenum">
              <a:rPr lang="hu-HU" smtClean="0"/>
              <a:pPr/>
              <a:t>36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2690198124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9E72EF0-4679-4D67-B325-04E224D6977C}" type="slidenum">
              <a:rPr lang="hu-HU" smtClean="0"/>
              <a:pPr/>
              <a:t>37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9592597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9E72EF0-4679-4D67-B325-04E224D6977C}" type="slidenum">
              <a:rPr lang="hu-HU" smtClean="0"/>
              <a:pPr/>
              <a:t>6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17865379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9E72EF0-4679-4D67-B325-04E224D6977C}" type="slidenum">
              <a:rPr lang="hu-HU" smtClean="0"/>
              <a:pPr/>
              <a:t>7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36331423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9E72EF0-4679-4D67-B325-04E224D6977C}" type="slidenum">
              <a:rPr lang="hu-HU" smtClean="0"/>
              <a:pPr/>
              <a:t>8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398547764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9E72EF0-4679-4D67-B325-04E224D6977C}" type="slidenum">
              <a:rPr lang="hu-HU" smtClean="0"/>
              <a:pPr/>
              <a:t>9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425617813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9E72EF0-4679-4D67-B325-04E224D6977C}" type="slidenum">
              <a:rPr lang="hu-HU" smtClean="0"/>
              <a:pPr/>
              <a:t>10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405298384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9E72EF0-4679-4D67-B325-04E224D6977C}" type="slidenum">
              <a:rPr lang="hu-HU" smtClean="0"/>
              <a:pPr/>
              <a:t>11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29987148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xmlns="" id="{2BA3B574-CD96-4BE4-9A7E-0693F3D351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xmlns="" id="{F77FDCD3-239F-486B-AE76-04422B073E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/>
              <a:t>Kattintson ide az alcím mintájának szerkesztéséhez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xmlns="" id="{F33E4AB4-5FBF-45D9-A323-78AAD1F38E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6958F-6173-40F5-9F02-08FE12AEE18F}" type="datetimeFigureOut">
              <a:rPr lang="hu-HU" smtClean="0"/>
              <a:pPr/>
              <a:t>2019.05.24.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xmlns="" id="{A3BBCB14-2655-4981-AF24-BAAD5B9DA1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xmlns="" id="{73321D0A-8608-4206-9E68-96CF6633FA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F719D-E61F-45A0-A54F-928E48BFE0F6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30007102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xmlns="" id="{683D8C85-2F58-41D4-A08A-8C3AEDEB9F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xmlns="" id="{2B100367-256C-407E-BF9A-2B77B5BDD9C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xmlns="" id="{BE6050C0-FB75-4681-A8BA-30C2E7C535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6958F-6173-40F5-9F02-08FE12AEE18F}" type="datetimeFigureOut">
              <a:rPr lang="hu-HU" smtClean="0"/>
              <a:pPr/>
              <a:t>2019.05.24.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xmlns="" id="{A6B27C68-D841-4AEB-89DD-AF27D7DD91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xmlns="" id="{23E45403-693C-4B1D-BCD5-2BDFE4C15D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F719D-E61F-45A0-A54F-928E48BFE0F6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64975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>
            <a:extLst>
              <a:ext uri="{FF2B5EF4-FFF2-40B4-BE49-F238E27FC236}">
                <a16:creationId xmlns:a16="http://schemas.microsoft.com/office/drawing/2014/main" xmlns="" id="{961F0A11-E094-488E-8921-53DC1B65E83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xmlns="" id="{86FB3221-BEBA-4A35-9E96-6C2BDAA4186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xmlns="" id="{771BD285-F504-4A91-B39C-C010FCBE5E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6958F-6173-40F5-9F02-08FE12AEE18F}" type="datetimeFigureOut">
              <a:rPr lang="hu-HU" smtClean="0"/>
              <a:pPr/>
              <a:t>2019.05.24.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xmlns="" id="{27996874-D217-4B20-98BA-7BF1BF2D0B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xmlns="" id="{5149EA00-EA3C-43DB-8197-7AC157E464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F719D-E61F-45A0-A54F-928E48BFE0F6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34943392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xmlns="" id="{5032A7E4-DE41-4C9F-A7A6-8ECF326468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xmlns="" id="{8A99C47C-BD24-4590-8383-F5EC00CD6D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xmlns="" id="{F05FE1A0-F3EE-48C1-9529-968B36812E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6958F-6173-40F5-9F02-08FE12AEE18F}" type="datetimeFigureOut">
              <a:rPr lang="hu-HU" smtClean="0"/>
              <a:pPr/>
              <a:t>2019.05.24.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xmlns="" id="{8A3014C9-3A4B-48EB-9244-E45F7DC469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xmlns="" id="{BF5DA0E5-0B72-425F-8501-B0E2168A06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F719D-E61F-45A0-A54F-928E48BFE0F6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30214554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xmlns="" id="{62A83DCA-7F1A-4127-855C-272AA19C67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xmlns="" id="{E5689ADF-CA23-4BAA-B530-F0CCDCE58D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xmlns="" id="{6D45A379-F2CE-4853-9C4F-96DCCF840C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6958F-6173-40F5-9F02-08FE12AEE18F}" type="datetimeFigureOut">
              <a:rPr lang="hu-HU" smtClean="0"/>
              <a:pPr/>
              <a:t>2019.05.24.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xmlns="" id="{23B468DC-720B-4431-9932-EB7447BCA9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xmlns="" id="{736362B5-CB55-4A9E-9C02-51BBB91C97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F719D-E61F-45A0-A54F-928E48BFE0F6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34852166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xmlns="" id="{3ECDDD7C-14BD-4CF3-ABF7-97DF6C0DA3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xmlns="" id="{B14DC297-24AC-4E19-8694-D0EC76135F5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xmlns="" id="{D1F93497-675D-49ED-9A26-2C791F969A3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xmlns="" id="{EA7382D5-9761-4FB9-8392-A1988BCCD3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6958F-6173-40F5-9F02-08FE12AEE18F}" type="datetimeFigureOut">
              <a:rPr lang="hu-HU" smtClean="0"/>
              <a:pPr/>
              <a:t>2019.05.24.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xmlns="" id="{087ED502-CFFB-480F-B8C5-46FDE003E9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xmlns="" id="{51EDE544-330E-486C-AC10-A493A2585C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F719D-E61F-45A0-A54F-928E48BFE0F6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11807979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xmlns="" id="{01035AA5-309D-4344-9A75-226229C79F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xmlns="" id="{B5B70ECA-8303-403C-89B0-71DFC0C48B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xmlns="" id="{20D79D21-6330-4B18-A80B-5331C0B0D7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Szöveg helye 4">
            <a:extLst>
              <a:ext uri="{FF2B5EF4-FFF2-40B4-BE49-F238E27FC236}">
                <a16:creationId xmlns:a16="http://schemas.microsoft.com/office/drawing/2014/main" xmlns="" id="{CAF06F61-78AA-4B50-BB00-1DD3B839E24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Tartalom helye 5">
            <a:extLst>
              <a:ext uri="{FF2B5EF4-FFF2-40B4-BE49-F238E27FC236}">
                <a16:creationId xmlns:a16="http://schemas.microsoft.com/office/drawing/2014/main" xmlns="" id="{13BD82E1-9810-40EE-A8CB-EA0EA0B1739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7" name="Dátum helye 6">
            <a:extLst>
              <a:ext uri="{FF2B5EF4-FFF2-40B4-BE49-F238E27FC236}">
                <a16:creationId xmlns:a16="http://schemas.microsoft.com/office/drawing/2014/main" xmlns="" id="{AD099D17-7BDF-4E19-AD88-DCE61621B5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6958F-6173-40F5-9F02-08FE12AEE18F}" type="datetimeFigureOut">
              <a:rPr lang="hu-HU" smtClean="0"/>
              <a:pPr/>
              <a:t>2019.05.24.</a:t>
            </a:fld>
            <a:endParaRPr lang="hu-HU"/>
          </a:p>
        </p:txBody>
      </p:sp>
      <p:sp>
        <p:nvSpPr>
          <p:cNvPr id="8" name="Élőláb helye 7">
            <a:extLst>
              <a:ext uri="{FF2B5EF4-FFF2-40B4-BE49-F238E27FC236}">
                <a16:creationId xmlns:a16="http://schemas.microsoft.com/office/drawing/2014/main" xmlns="" id="{A20A3A2E-1B0F-4B40-858E-0D8CF31CCE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>
            <a:extLst>
              <a:ext uri="{FF2B5EF4-FFF2-40B4-BE49-F238E27FC236}">
                <a16:creationId xmlns:a16="http://schemas.microsoft.com/office/drawing/2014/main" xmlns="" id="{D608D64F-2127-4C8E-ADB0-B59CC72F86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F719D-E61F-45A0-A54F-928E48BFE0F6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33406734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xmlns="" id="{FC6ABE56-5BFA-4C3F-AF92-7DA0DC9F79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Dátum helye 2">
            <a:extLst>
              <a:ext uri="{FF2B5EF4-FFF2-40B4-BE49-F238E27FC236}">
                <a16:creationId xmlns:a16="http://schemas.microsoft.com/office/drawing/2014/main" xmlns="" id="{46763FB4-88EF-4EFF-97E4-2425DB3159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6958F-6173-40F5-9F02-08FE12AEE18F}" type="datetimeFigureOut">
              <a:rPr lang="hu-HU" smtClean="0"/>
              <a:pPr/>
              <a:t>2019.05.24.</a:t>
            </a:fld>
            <a:endParaRPr lang="hu-HU"/>
          </a:p>
        </p:txBody>
      </p:sp>
      <p:sp>
        <p:nvSpPr>
          <p:cNvPr id="4" name="Élőláb helye 3">
            <a:extLst>
              <a:ext uri="{FF2B5EF4-FFF2-40B4-BE49-F238E27FC236}">
                <a16:creationId xmlns:a16="http://schemas.microsoft.com/office/drawing/2014/main" xmlns="" id="{B61B6DDE-B04B-4591-9A38-4C3F7721B6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>
            <a:extLst>
              <a:ext uri="{FF2B5EF4-FFF2-40B4-BE49-F238E27FC236}">
                <a16:creationId xmlns:a16="http://schemas.microsoft.com/office/drawing/2014/main" xmlns="" id="{501A8741-03F7-45E0-97B0-943D969A09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F719D-E61F-45A0-A54F-928E48BFE0F6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23793035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>
            <a:extLst>
              <a:ext uri="{FF2B5EF4-FFF2-40B4-BE49-F238E27FC236}">
                <a16:creationId xmlns:a16="http://schemas.microsoft.com/office/drawing/2014/main" xmlns="" id="{3ACA35BD-FF03-4651-9A53-A7DF7779B9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6958F-6173-40F5-9F02-08FE12AEE18F}" type="datetimeFigureOut">
              <a:rPr lang="hu-HU" smtClean="0"/>
              <a:pPr/>
              <a:t>2019.05.24.</a:t>
            </a:fld>
            <a:endParaRPr lang="hu-HU"/>
          </a:p>
        </p:txBody>
      </p:sp>
      <p:sp>
        <p:nvSpPr>
          <p:cNvPr id="3" name="Élőláb helye 2">
            <a:extLst>
              <a:ext uri="{FF2B5EF4-FFF2-40B4-BE49-F238E27FC236}">
                <a16:creationId xmlns:a16="http://schemas.microsoft.com/office/drawing/2014/main" xmlns="" id="{7701756B-4304-4258-BE9F-732B51CB47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xmlns="" id="{DA93A6C5-4D4C-40D1-BF3D-5D814D3934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F719D-E61F-45A0-A54F-928E48BFE0F6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33806122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xmlns="" id="{45CB43BE-7AF8-4F69-8F91-E9A43B741F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xmlns="" id="{D53D9580-67F2-419C-BCF9-A407102983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xmlns="" id="{AA5587A0-7969-46F2-BF2A-A9353AD29CA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xmlns="" id="{307985D5-2B35-43C6-9B12-65B7639FB3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6958F-6173-40F5-9F02-08FE12AEE18F}" type="datetimeFigureOut">
              <a:rPr lang="hu-HU" smtClean="0"/>
              <a:pPr/>
              <a:t>2019.05.24.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xmlns="" id="{1AA96586-0745-4217-BA5D-D8B888805C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xmlns="" id="{F28CFD6E-2D4B-42B6-9CFF-E80B82BF3D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F719D-E61F-45A0-A54F-928E48BFE0F6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1244879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xmlns="" id="{6BA7186A-3166-4719-8D31-49024C5693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Kép helye 2">
            <a:extLst>
              <a:ext uri="{FF2B5EF4-FFF2-40B4-BE49-F238E27FC236}">
                <a16:creationId xmlns:a16="http://schemas.microsoft.com/office/drawing/2014/main" xmlns="" id="{588DBE21-76DA-4908-9F08-EA77368DD2B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xmlns="" id="{6BD65330-A4B3-4F5C-9433-1A0AA86D47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xmlns="" id="{0CBCB29D-13CB-4389-8510-4C78F817CF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6958F-6173-40F5-9F02-08FE12AEE18F}" type="datetimeFigureOut">
              <a:rPr lang="hu-HU" smtClean="0"/>
              <a:pPr/>
              <a:t>2019.05.24.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xmlns="" id="{9BF9E72C-3873-4166-9080-719187E911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xmlns="" id="{D6C5EA8A-D69F-42F7-AB01-7DD7B6F614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F719D-E61F-45A0-A54F-928E48BFE0F6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4756533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>
            <a:extLst>
              <a:ext uri="{FF2B5EF4-FFF2-40B4-BE49-F238E27FC236}">
                <a16:creationId xmlns:a16="http://schemas.microsoft.com/office/drawing/2014/main" xmlns="" id="{D42CEDFD-52F2-4505-B7ED-45E5007D11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xmlns="" id="{11D97032-3E01-4167-9A87-9F98739678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xmlns="" id="{D1A5A449-5C29-4A4B-B592-CD0D9158BF9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86958F-6173-40F5-9F02-08FE12AEE18F}" type="datetimeFigureOut">
              <a:rPr lang="hu-HU" smtClean="0"/>
              <a:pPr/>
              <a:t>2019.05.24.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xmlns="" id="{EB9735B6-0E26-41C7-A06B-18D2F53F590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xmlns="" id="{4C581B5B-D5C9-4B6D-96B9-B87A58D8BA9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8F719D-E61F-45A0-A54F-928E48BFE0F6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1050535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10.png"/><Relationship Id="rId7" Type="http://schemas.openxmlformats.org/officeDocument/2006/relationships/image" Target="../media/image1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png"/><Relationship Id="rId9" Type="http://schemas.openxmlformats.org/officeDocument/2006/relationships/image" Target="../media/image1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17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3" Type="http://schemas.openxmlformats.org/officeDocument/2006/relationships/image" Target="../media/image1.png"/><Relationship Id="rId7" Type="http://schemas.openxmlformats.org/officeDocument/2006/relationships/image" Target="../media/image19.png"/><Relationship Id="rId12" Type="http://schemas.openxmlformats.org/officeDocument/2006/relationships/image" Target="../media/image26.sv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png"/><Relationship Id="rId11" Type="http://schemas.openxmlformats.org/officeDocument/2006/relationships/image" Target="../media/image22.png"/><Relationship Id="rId5" Type="http://schemas.openxmlformats.org/officeDocument/2006/relationships/image" Target="../media/image3.png"/><Relationship Id="rId10" Type="http://schemas.openxmlformats.org/officeDocument/2006/relationships/image" Target="../media/image24.svg"/><Relationship Id="rId4" Type="http://schemas.openxmlformats.org/officeDocument/2006/relationships/image" Target="../media/image2.png"/><Relationship Id="rId9" Type="http://schemas.openxmlformats.org/officeDocument/2006/relationships/image" Target="../media/image2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3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24.sv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1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26.sv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2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5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6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2.xml"/><Relationship Id="rId3" Type="http://schemas.openxmlformats.org/officeDocument/2006/relationships/image" Target="../media/image1.png"/><Relationship Id="rId7" Type="http://schemas.openxmlformats.org/officeDocument/2006/relationships/diagramLayout" Target="../diagrams/layout2.xml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Relationship Id="rId6" Type="http://schemas.openxmlformats.org/officeDocument/2006/relationships/diagramData" Target="../diagrams/data2.xml"/><Relationship Id="rId5" Type="http://schemas.openxmlformats.org/officeDocument/2006/relationships/image" Target="../media/image3.png"/><Relationship Id="rId10" Type="http://schemas.microsoft.com/office/2007/relationships/diagramDrawing" Target="../diagrams/drawing2.xml"/><Relationship Id="rId4" Type="http://schemas.openxmlformats.org/officeDocument/2006/relationships/image" Target="../media/image2.png"/><Relationship Id="rId9" Type="http://schemas.openxmlformats.org/officeDocument/2006/relationships/diagramColors" Target="../diagrams/colors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30.sv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7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1.png"/><Relationship Id="rId7" Type="http://schemas.openxmlformats.org/officeDocument/2006/relationships/image" Target="../media/image5.sv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2.png"/><Relationship Id="rId4" Type="http://schemas.openxmlformats.org/officeDocument/2006/relationships/image" Target="../media/image3.png"/><Relationship Id="rId9" Type="http://schemas.openxmlformats.org/officeDocument/2006/relationships/image" Target="../media/image7.sv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1.xml"/><Relationship Id="rId13" Type="http://schemas.microsoft.com/office/2007/relationships/diagramDrawing" Target="../diagrams/drawing1.xml"/><Relationship Id="rId3" Type="http://schemas.openxmlformats.org/officeDocument/2006/relationships/image" Target="../media/image1.png"/><Relationship Id="rId7" Type="http://schemas.openxmlformats.org/officeDocument/2006/relationships/diagramLayout" Target="../diagrams/layout1.xml"/><Relationship Id="rId12" Type="http://schemas.openxmlformats.org/officeDocument/2006/relationships/image" Target="../media/image8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diagramData" Target="../diagrams/data1.xml"/><Relationship Id="rId11" Type="http://schemas.openxmlformats.org/officeDocument/2006/relationships/image" Target="../media/image7.png"/><Relationship Id="rId5" Type="http://schemas.openxmlformats.org/officeDocument/2006/relationships/image" Target="../media/image3.png"/><Relationship Id="rId10" Type="http://schemas.openxmlformats.org/officeDocument/2006/relationships/image" Target="../media/image6.png"/><Relationship Id="rId4" Type="http://schemas.openxmlformats.org/officeDocument/2006/relationships/image" Target="../media/image2.png"/><Relationship Id="rId9" Type="http://schemas.openxmlformats.org/officeDocument/2006/relationships/diagramColors" Target="../diagrams/colors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ép 3">
            <a:extLst>
              <a:ext uri="{FF2B5EF4-FFF2-40B4-BE49-F238E27FC236}">
                <a16:creationId xmlns:a16="http://schemas.microsoft.com/office/drawing/2014/main" xmlns="" id="{9A89570A-D8B4-42B0-8B24-EC2BFE1EF67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8588" y="1"/>
            <a:ext cx="1743754" cy="1600200"/>
          </a:xfrm>
          <a:prstGeom prst="rect">
            <a:avLst/>
          </a:prstGeom>
        </p:spPr>
      </p:pic>
      <p:pic>
        <p:nvPicPr>
          <p:cNvPr id="6" name="Kép 5">
            <a:extLst>
              <a:ext uri="{FF2B5EF4-FFF2-40B4-BE49-F238E27FC236}">
                <a16:creationId xmlns:a16="http://schemas.microsoft.com/office/drawing/2014/main" xmlns="" id="{E8B973AB-D9AC-49C1-8C85-8545043CF28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31629" y="0"/>
            <a:ext cx="3581400" cy="1485900"/>
          </a:xfrm>
          <a:prstGeom prst="rect">
            <a:avLst/>
          </a:prstGeom>
        </p:spPr>
      </p:pic>
      <p:pic>
        <p:nvPicPr>
          <p:cNvPr id="7" name="Kép 6">
            <a:extLst>
              <a:ext uri="{FF2B5EF4-FFF2-40B4-BE49-F238E27FC236}">
                <a16:creationId xmlns:a16="http://schemas.microsoft.com/office/drawing/2014/main" xmlns="" id="{7A58B7E2-6C96-48F1-8BF6-CA44937A907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77843" y="5186589"/>
            <a:ext cx="4038600" cy="1685925"/>
          </a:xfrm>
          <a:prstGeom prst="rect">
            <a:avLst/>
          </a:prstGeom>
        </p:spPr>
      </p:pic>
      <p:sp>
        <p:nvSpPr>
          <p:cNvPr id="3" name="Alcím 2">
            <a:extLst>
              <a:ext uri="{FF2B5EF4-FFF2-40B4-BE49-F238E27FC236}">
                <a16:creationId xmlns:a16="http://schemas.microsoft.com/office/drawing/2014/main" xmlns="" id="{43F3AD64-C99B-4BC0-9D5E-B82949A628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931920"/>
            <a:ext cx="9144000" cy="1325880"/>
          </a:xfrm>
        </p:spPr>
        <p:txBody>
          <a:bodyPr/>
          <a:lstStyle/>
          <a:p>
            <a:r>
              <a:rPr lang="hu-HU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2019.05.24</a:t>
            </a:r>
          </a:p>
        </p:txBody>
      </p:sp>
    </p:spTree>
    <p:extLst>
      <p:ext uri="{BB962C8B-B14F-4D97-AF65-F5344CB8AC3E}">
        <p14:creationId xmlns:p14="http://schemas.microsoft.com/office/powerpoint/2010/main" xmlns="" val="201638248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églalap 28">
            <a:extLst>
              <a:ext uri="{FF2B5EF4-FFF2-40B4-BE49-F238E27FC236}">
                <a16:creationId xmlns:a16="http://schemas.microsoft.com/office/drawing/2014/main" xmlns="" id="{11BE5BCF-1F32-4ADB-871E-8EC1E4E95008}"/>
              </a:ext>
            </a:extLst>
          </p:cNvPr>
          <p:cNvSpPr/>
          <p:nvPr/>
        </p:nvSpPr>
        <p:spPr>
          <a:xfrm>
            <a:off x="9797143" y="1600201"/>
            <a:ext cx="1759640" cy="1759640"/>
          </a:xfrm>
          <a:prstGeom prst="rect">
            <a:avLst/>
          </a:prstGeom>
          <a:solidFill>
            <a:schemeClr val="bg1"/>
          </a:solidFill>
          <a:ln>
            <a:solidFill>
              <a:srgbClr val="52011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pic>
        <p:nvPicPr>
          <p:cNvPr id="28" name="Kép 27" descr="A képen objektum látható&#10;&#10;Automatikusan generált leírás">
            <a:extLst>
              <a:ext uri="{FF2B5EF4-FFF2-40B4-BE49-F238E27FC236}">
                <a16:creationId xmlns:a16="http://schemas.microsoft.com/office/drawing/2014/main" xmlns="" id="{DFF3C8E2-53AD-4011-B43D-9798C978715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629400" y="-1128581"/>
            <a:ext cx="6858000" cy="6858000"/>
          </a:xfrm>
          <a:prstGeom prst="rect">
            <a:avLst/>
          </a:prstGeom>
        </p:spPr>
      </p:pic>
      <p:pic>
        <p:nvPicPr>
          <p:cNvPr id="4" name="Kép 3">
            <a:extLst>
              <a:ext uri="{FF2B5EF4-FFF2-40B4-BE49-F238E27FC236}">
                <a16:creationId xmlns:a16="http://schemas.microsoft.com/office/drawing/2014/main" xmlns="" id="{9A89570A-D8B4-42B0-8B24-EC2BFE1EF67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8588" y="1"/>
            <a:ext cx="1743754" cy="1600200"/>
          </a:xfrm>
          <a:prstGeom prst="rect">
            <a:avLst/>
          </a:prstGeom>
        </p:spPr>
      </p:pic>
      <p:pic>
        <p:nvPicPr>
          <p:cNvPr id="6" name="Kép 5">
            <a:extLst>
              <a:ext uri="{FF2B5EF4-FFF2-40B4-BE49-F238E27FC236}">
                <a16:creationId xmlns:a16="http://schemas.microsoft.com/office/drawing/2014/main" xmlns="" id="{E8B973AB-D9AC-49C1-8C85-8545043CF28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131629" y="0"/>
            <a:ext cx="3581400" cy="1485900"/>
          </a:xfrm>
          <a:prstGeom prst="rect">
            <a:avLst/>
          </a:prstGeom>
        </p:spPr>
      </p:pic>
      <p:pic>
        <p:nvPicPr>
          <p:cNvPr id="7" name="Kép 6">
            <a:extLst>
              <a:ext uri="{FF2B5EF4-FFF2-40B4-BE49-F238E27FC236}">
                <a16:creationId xmlns:a16="http://schemas.microsoft.com/office/drawing/2014/main" xmlns="" id="{7A58B7E2-6C96-48F1-8BF6-CA44937A907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777843" y="5186589"/>
            <a:ext cx="4038600" cy="1685925"/>
          </a:xfrm>
          <a:prstGeom prst="rect">
            <a:avLst/>
          </a:prstGeom>
        </p:spPr>
      </p:pic>
      <p:sp>
        <p:nvSpPr>
          <p:cNvPr id="3" name="Alcím 2">
            <a:extLst>
              <a:ext uri="{FF2B5EF4-FFF2-40B4-BE49-F238E27FC236}">
                <a16:creationId xmlns:a16="http://schemas.microsoft.com/office/drawing/2014/main" xmlns="" id="{43F3AD64-C99B-4BC0-9D5E-B82949A628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0100" y="4443639"/>
            <a:ext cx="2111266" cy="1485900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hu-HU" dirty="0">
                <a:solidFill>
                  <a:srgbClr val="520113"/>
                </a:solidFill>
                <a:latin typeface="+mj-lt"/>
              </a:rPr>
              <a:t>Mert a szabályok mindenkire vonatkoznak</a:t>
            </a:r>
          </a:p>
          <a:p>
            <a:pPr marL="0" indent="0" algn="ctr">
              <a:buNone/>
            </a:pPr>
            <a:endParaRPr lang="hu-HU" sz="500" b="1" dirty="0">
              <a:solidFill>
                <a:srgbClr val="520113"/>
              </a:solidFill>
              <a:latin typeface="+mj-lt"/>
            </a:endParaRPr>
          </a:p>
        </p:txBody>
      </p:sp>
      <p:sp>
        <p:nvSpPr>
          <p:cNvPr id="8" name="Cím 7">
            <a:extLst>
              <a:ext uri="{FF2B5EF4-FFF2-40B4-BE49-F238E27FC236}">
                <a16:creationId xmlns:a16="http://schemas.microsoft.com/office/drawing/2014/main" xmlns="" id="{01A0FB11-3781-418D-94F0-1FBDD78A85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1973" y="274638"/>
            <a:ext cx="5528629" cy="1325563"/>
          </a:xfrm>
        </p:spPr>
        <p:txBody>
          <a:bodyPr/>
          <a:lstStyle/>
          <a:p>
            <a:r>
              <a:rPr lang="hu-HU" b="1" dirty="0">
                <a:solidFill>
                  <a:srgbClr val="520113"/>
                </a:solidFill>
              </a:rPr>
              <a:t>Miért vonjak be DPO-t?</a:t>
            </a:r>
          </a:p>
        </p:txBody>
      </p:sp>
      <p:sp>
        <p:nvSpPr>
          <p:cNvPr id="9" name="Alcím 2">
            <a:extLst>
              <a:ext uri="{FF2B5EF4-FFF2-40B4-BE49-F238E27FC236}">
                <a16:creationId xmlns:a16="http://schemas.microsoft.com/office/drawing/2014/main" xmlns="" id="{86C6D397-20D4-46AA-BB71-5C5B9931D411}"/>
              </a:ext>
            </a:extLst>
          </p:cNvPr>
          <p:cNvSpPr txBox="1">
            <a:spLocks/>
          </p:cNvSpPr>
          <p:nvPr/>
        </p:nvSpPr>
        <p:spPr>
          <a:xfrm>
            <a:off x="4039162" y="4443639"/>
            <a:ext cx="2111266" cy="148590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hu-HU" dirty="0">
                <a:solidFill>
                  <a:srgbClr val="520113"/>
                </a:solidFill>
                <a:latin typeface="+mj-lt"/>
              </a:rPr>
              <a:t>Mert a bírságok rettentő magasak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hu-HU" sz="500" b="1" dirty="0">
              <a:solidFill>
                <a:srgbClr val="520113"/>
              </a:solidFill>
              <a:latin typeface="+mj-lt"/>
            </a:endParaRPr>
          </a:p>
        </p:txBody>
      </p:sp>
      <p:sp>
        <p:nvSpPr>
          <p:cNvPr id="10" name="Alcím 2">
            <a:extLst>
              <a:ext uri="{FF2B5EF4-FFF2-40B4-BE49-F238E27FC236}">
                <a16:creationId xmlns:a16="http://schemas.microsoft.com/office/drawing/2014/main" xmlns="" id="{924C642E-C0F9-4AF2-B80B-ECBE336769F5}"/>
              </a:ext>
            </a:extLst>
          </p:cNvPr>
          <p:cNvSpPr txBox="1">
            <a:spLocks/>
          </p:cNvSpPr>
          <p:nvPr/>
        </p:nvSpPr>
        <p:spPr>
          <a:xfrm>
            <a:off x="7004803" y="4512290"/>
            <a:ext cx="2656494" cy="148590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hu-HU" dirty="0">
                <a:solidFill>
                  <a:srgbClr val="520113"/>
                </a:solidFill>
                <a:latin typeface="+mj-lt"/>
              </a:rPr>
              <a:t>Mert a </a:t>
            </a:r>
            <a:br>
              <a:rPr lang="hu-HU" dirty="0">
                <a:solidFill>
                  <a:srgbClr val="520113"/>
                </a:solidFill>
                <a:latin typeface="+mj-lt"/>
              </a:rPr>
            </a:br>
            <a:r>
              <a:rPr lang="hu-HU" dirty="0">
                <a:solidFill>
                  <a:srgbClr val="520113"/>
                </a:solidFill>
                <a:latin typeface="+mj-lt"/>
              </a:rPr>
              <a:t>terület </a:t>
            </a:r>
            <a:br>
              <a:rPr lang="hu-HU" dirty="0">
                <a:solidFill>
                  <a:srgbClr val="520113"/>
                </a:solidFill>
                <a:latin typeface="+mj-lt"/>
              </a:rPr>
            </a:br>
            <a:r>
              <a:rPr lang="hu-HU" dirty="0">
                <a:solidFill>
                  <a:srgbClr val="520113"/>
                </a:solidFill>
                <a:latin typeface="+mj-lt"/>
              </a:rPr>
              <a:t>szabályozása </a:t>
            </a:r>
            <a:br>
              <a:rPr lang="hu-HU" dirty="0">
                <a:solidFill>
                  <a:srgbClr val="520113"/>
                </a:solidFill>
                <a:latin typeface="+mj-lt"/>
              </a:rPr>
            </a:br>
            <a:r>
              <a:rPr lang="hu-HU" dirty="0">
                <a:solidFill>
                  <a:srgbClr val="520113"/>
                </a:solidFill>
                <a:latin typeface="+mj-lt"/>
              </a:rPr>
              <a:t>hiányos</a:t>
            </a:r>
            <a:endParaRPr lang="hu-HU" sz="500" b="1" dirty="0">
              <a:solidFill>
                <a:srgbClr val="520113"/>
              </a:solidFill>
              <a:latin typeface="+mj-lt"/>
            </a:endParaRPr>
          </a:p>
        </p:txBody>
      </p:sp>
      <p:pic>
        <p:nvPicPr>
          <p:cNvPr id="15" name="Kép 14">
            <a:extLst>
              <a:ext uri="{FF2B5EF4-FFF2-40B4-BE49-F238E27FC236}">
                <a16:creationId xmlns:a16="http://schemas.microsoft.com/office/drawing/2014/main" xmlns="" id="{96B6E80E-85A3-4F77-B900-38897A1FD6A8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99582" y="2300419"/>
            <a:ext cx="2949160" cy="2211871"/>
          </a:xfrm>
          <a:prstGeom prst="rect">
            <a:avLst/>
          </a:prstGeom>
        </p:spPr>
      </p:pic>
      <p:pic>
        <p:nvPicPr>
          <p:cNvPr id="18" name="Kép 17">
            <a:extLst>
              <a:ext uri="{FF2B5EF4-FFF2-40B4-BE49-F238E27FC236}">
                <a16:creationId xmlns:a16="http://schemas.microsoft.com/office/drawing/2014/main" xmlns="" id="{A624B3E5-FDB6-4482-941E-A49CEAF59F32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620822" y="2351088"/>
            <a:ext cx="3310930" cy="1831184"/>
          </a:xfrm>
          <a:prstGeom prst="rect">
            <a:avLst/>
          </a:prstGeom>
        </p:spPr>
      </p:pic>
      <p:sp>
        <p:nvSpPr>
          <p:cNvPr id="16" name="Cím 7">
            <a:extLst>
              <a:ext uri="{FF2B5EF4-FFF2-40B4-BE49-F238E27FC236}">
                <a16:creationId xmlns:a16="http://schemas.microsoft.com/office/drawing/2014/main" xmlns="" id="{7A41526A-7F56-40C4-B5EB-301D4CA7EB16}"/>
              </a:ext>
            </a:extLst>
          </p:cNvPr>
          <p:cNvSpPr txBox="1">
            <a:spLocks/>
          </p:cNvSpPr>
          <p:nvPr/>
        </p:nvSpPr>
        <p:spPr>
          <a:xfrm>
            <a:off x="3822339" y="2414361"/>
            <a:ext cx="1390696" cy="184134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hu-HU" b="1" dirty="0">
                <a:solidFill>
                  <a:srgbClr val="520113"/>
                </a:solidFill>
              </a:rPr>
              <a:t>20 M</a:t>
            </a:r>
          </a:p>
          <a:p>
            <a:pPr algn="ctr"/>
            <a:endParaRPr lang="hu-HU" b="1" dirty="0">
              <a:solidFill>
                <a:srgbClr val="520113"/>
              </a:solidFill>
            </a:endParaRPr>
          </a:p>
          <a:p>
            <a:pPr algn="ctr"/>
            <a:r>
              <a:rPr lang="hu-HU" b="1" dirty="0">
                <a:solidFill>
                  <a:srgbClr val="520113"/>
                </a:solidFill>
              </a:rPr>
              <a:t>4%</a:t>
            </a:r>
          </a:p>
        </p:txBody>
      </p:sp>
      <p:pic>
        <p:nvPicPr>
          <p:cNvPr id="22" name="Kép 21">
            <a:extLst>
              <a:ext uri="{FF2B5EF4-FFF2-40B4-BE49-F238E27FC236}">
                <a16:creationId xmlns:a16="http://schemas.microsoft.com/office/drawing/2014/main" xmlns="" id="{1E6AFE2C-E426-472D-938E-CCA8EC31BA02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414985" y="2467042"/>
            <a:ext cx="1759640" cy="1759640"/>
          </a:xfrm>
          <a:prstGeom prst="rect">
            <a:avLst/>
          </a:prstGeom>
        </p:spPr>
      </p:pic>
      <p:sp>
        <p:nvSpPr>
          <p:cNvPr id="30" name="Alcím 2">
            <a:extLst>
              <a:ext uri="{FF2B5EF4-FFF2-40B4-BE49-F238E27FC236}">
                <a16:creationId xmlns:a16="http://schemas.microsoft.com/office/drawing/2014/main" xmlns="" id="{54126CD8-88D8-4E28-AE00-2C3E23A07196}"/>
              </a:ext>
            </a:extLst>
          </p:cNvPr>
          <p:cNvSpPr txBox="1">
            <a:spLocks/>
          </p:cNvSpPr>
          <p:nvPr/>
        </p:nvSpPr>
        <p:spPr>
          <a:xfrm>
            <a:off x="9348716" y="3626536"/>
            <a:ext cx="2656494" cy="14859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hu-HU" dirty="0">
                <a:solidFill>
                  <a:srgbClr val="520113"/>
                </a:solidFill>
                <a:latin typeface="+mj-lt"/>
              </a:rPr>
              <a:t>De aki ismeri könnyebben </a:t>
            </a:r>
            <a:br>
              <a:rPr lang="hu-HU" dirty="0">
                <a:solidFill>
                  <a:srgbClr val="520113"/>
                </a:solidFill>
                <a:latin typeface="+mj-lt"/>
              </a:rPr>
            </a:br>
            <a:r>
              <a:rPr lang="hu-HU" dirty="0">
                <a:solidFill>
                  <a:srgbClr val="520113"/>
                </a:solidFill>
                <a:latin typeface="+mj-lt"/>
              </a:rPr>
              <a:t>kitalál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hu-HU" sz="500" b="1" dirty="0">
              <a:solidFill>
                <a:srgbClr val="520113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501767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  <p:bldP spid="1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ép 3">
            <a:extLst>
              <a:ext uri="{FF2B5EF4-FFF2-40B4-BE49-F238E27FC236}">
                <a16:creationId xmlns:a16="http://schemas.microsoft.com/office/drawing/2014/main" xmlns="" id="{9A89570A-D8B4-42B0-8B24-EC2BFE1EF67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8588" y="1"/>
            <a:ext cx="1743754" cy="1600200"/>
          </a:xfrm>
          <a:prstGeom prst="rect">
            <a:avLst/>
          </a:prstGeom>
        </p:spPr>
      </p:pic>
      <p:pic>
        <p:nvPicPr>
          <p:cNvPr id="6" name="Kép 5">
            <a:extLst>
              <a:ext uri="{FF2B5EF4-FFF2-40B4-BE49-F238E27FC236}">
                <a16:creationId xmlns:a16="http://schemas.microsoft.com/office/drawing/2014/main" xmlns="" id="{E8B973AB-D9AC-49C1-8C85-8545043CF28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31629" y="0"/>
            <a:ext cx="3581400" cy="1485900"/>
          </a:xfrm>
          <a:prstGeom prst="rect">
            <a:avLst/>
          </a:prstGeom>
        </p:spPr>
      </p:pic>
      <p:pic>
        <p:nvPicPr>
          <p:cNvPr id="7" name="Kép 6">
            <a:extLst>
              <a:ext uri="{FF2B5EF4-FFF2-40B4-BE49-F238E27FC236}">
                <a16:creationId xmlns:a16="http://schemas.microsoft.com/office/drawing/2014/main" xmlns="" id="{7A58B7E2-6C96-48F1-8BF6-CA44937A907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777843" y="5186589"/>
            <a:ext cx="4038600" cy="1685925"/>
          </a:xfrm>
          <a:prstGeom prst="rect">
            <a:avLst/>
          </a:prstGeom>
        </p:spPr>
      </p:pic>
      <p:sp>
        <p:nvSpPr>
          <p:cNvPr id="16" name="Cím 7">
            <a:extLst>
              <a:ext uri="{FF2B5EF4-FFF2-40B4-BE49-F238E27FC236}">
                <a16:creationId xmlns:a16="http://schemas.microsoft.com/office/drawing/2014/main" xmlns="" id="{7A41526A-7F56-40C4-B5EB-301D4CA7EB16}"/>
              </a:ext>
            </a:extLst>
          </p:cNvPr>
          <p:cNvSpPr txBox="1">
            <a:spLocks/>
          </p:cNvSpPr>
          <p:nvPr/>
        </p:nvSpPr>
        <p:spPr>
          <a:xfrm>
            <a:off x="737945" y="2711471"/>
            <a:ext cx="3288144" cy="184134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hu-HU" b="1" dirty="0">
                <a:solidFill>
                  <a:srgbClr val="520113"/>
                </a:solidFill>
              </a:rPr>
              <a:t>Adatvédelmi tisztviselő </a:t>
            </a:r>
          </a:p>
        </p:txBody>
      </p:sp>
      <p:sp>
        <p:nvSpPr>
          <p:cNvPr id="19" name="Cím 7">
            <a:extLst>
              <a:ext uri="{FF2B5EF4-FFF2-40B4-BE49-F238E27FC236}">
                <a16:creationId xmlns:a16="http://schemas.microsoft.com/office/drawing/2014/main" xmlns="" id="{F8425F2F-A15F-4F93-8E19-7A40CA41BD1B}"/>
              </a:ext>
            </a:extLst>
          </p:cNvPr>
          <p:cNvSpPr txBox="1">
            <a:spLocks/>
          </p:cNvSpPr>
          <p:nvPr/>
        </p:nvSpPr>
        <p:spPr>
          <a:xfrm>
            <a:off x="6518524" y="2711470"/>
            <a:ext cx="4758517" cy="184134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hu-HU" b="1" dirty="0">
                <a:solidFill>
                  <a:srgbClr val="520113"/>
                </a:solidFill>
              </a:rPr>
              <a:t>Adatvédelmi szakértő / tanácsadó </a:t>
            </a:r>
          </a:p>
        </p:txBody>
      </p:sp>
      <p:pic>
        <p:nvPicPr>
          <p:cNvPr id="12" name="Kép 11">
            <a:extLst>
              <a:ext uri="{FF2B5EF4-FFF2-40B4-BE49-F238E27FC236}">
                <a16:creationId xmlns:a16="http://schemas.microsoft.com/office/drawing/2014/main" xmlns="" id="{299460F5-6EE9-420E-9043-B736778E6541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705508" y="2902539"/>
            <a:ext cx="1390492" cy="13904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087662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3000"/>
                            </p:stCondLst>
                            <p:childTnLst>
                              <p:par>
                                <p:cTn id="28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ép 3">
            <a:extLst>
              <a:ext uri="{FF2B5EF4-FFF2-40B4-BE49-F238E27FC236}">
                <a16:creationId xmlns:a16="http://schemas.microsoft.com/office/drawing/2014/main" xmlns="" id="{9A89570A-D8B4-42B0-8B24-EC2BFE1EF67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8588" y="1"/>
            <a:ext cx="1743754" cy="1600200"/>
          </a:xfrm>
          <a:prstGeom prst="rect">
            <a:avLst/>
          </a:prstGeom>
        </p:spPr>
      </p:pic>
      <p:pic>
        <p:nvPicPr>
          <p:cNvPr id="6" name="Kép 5">
            <a:extLst>
              <a:ext uri="{FF2B5EF4-FFF2-40B4-BE49-F238E27FC236}">
                <a16:creationId xmlns:a16="http://schemas.microsoft.com/office/drawing/2014/main" xmlns="" id="{E8B973AB-D9AC-49C1-8C85-8545043CF28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31629" y="0"/>
            <a:ext cx="3581400" cy="1485900"/>
          </a:xfrm>
          <a:prstGeom prst="rect">
            <a:avLst/>
          </a:prstGeom>
        </p:spPr>
      </p:pic>
      <p:pic>
        <p:nvPicPr>
          <p:cNvPr id="7" name="Kép 6">
            <a:extLst>
              <a:ext uri="{FF2B5EF4-FFF2-40B4-BE49-F238E27FC236}">
                <a16:creationId xmlns:a16="http://schemas.microsoft.com/office/drawing/2014/main" xmlns="" id="{7A58B7E2-6C96-48F1-8BF6-CA44937A907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777843" y="5186589"/>
            <a:ext cx="4038600" cy="1685925"/>
          </a:xfrm>
          <a:prstGeom prst="rect">
            <a:avLst/>
          </a:prstGeom>
        </p:spPr>
      </p:pic>
      <p:sp>
        <p:nvSpPr>
          <p:cNvPr id="8" name="Cím 7">
            <a:extLst>
              <a:ext uri="{FF2B5EF4-FFF2-40B4-BE49-F238E27FC236}">
                <a16:creationId xmlns:a16="http://schemas.microsoft.com/office/drawing/2014/main" xmlns="" id="{01A0FB11-3781-418D-94F0-1FBDD78A85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2065" y="2054790"/>
            <a:ext cx="4216581" cy="3010695"/>
          </a:xfrm>
        </p:spPr>
        <p:txBody>
          <a:bodyPr>
            <a:normAutofit/>
          </a:bodyPr>
          <a:lstStyle/>
          <a:p>
            <a:pPr algn="ctr"/>
            <a:r>
              <a:rPr lang="hu-HU" sz="6000" b="1" dirty="0">
                <a:solidFill>
                  <a:srgbClr val="520113"/>
                </a:solidFill>
              </a:rPr>
              <a:t>Mit tegyek, </a:t>
            </a:r>
            <a:br>
              <a:rPr lang="hu-HU" sz="6000" b="1" dirty="0">
                <a:solidFill>
                  <a:srgbClr val="520113"/>
                </a:solidFill>
              </a:rPr>
            </a:br>
            <a:r>
              <a:rPr lang="hu-HU" sz="6000" b="1" dirty="0">
                <a:solidFill>
                  <a:srgbClr val="520113"/>
                </a:solidFill>
              </a:rPr>
              <a:t>hogy </a:t>
            </a:r>
            <a:br>
              <a:rPr lang="hu-HU" sz="6000" b="1" dirty="0">
                <a:solidFill>
                  <a:srgbClr val="520113"/>
                </a:solidFill>
              </a:rPr>
            </a:br>
            <a:r>
              <a:rPr lang="hu-HU" sz="6000" b="1" dirty="0">
                <a:solidFill>
                  <a:srgbClr val="520113"/>
                </a:solidFill>
              </a:rPr>
              <a:t>megfeleljek?</a:t>
            </a:r>
          </a:p>
        </p:txBody>
      </p:sp>
      <p:pic>
        <p:nvPicPr>
          <p:cNvPr id="1028" name="Picture 4" descr="KÃ©rdÅjel, KÃ©rdÃ©s, Mark, MegjelÃ¶lÃ©s, SzimbÃ³lum, Fogalmi">
            <a:extLst>
              <a:ext uri="{FF2B5EF4-FFF2-40B4-BE49-F238E27FC236}">
                <a16:creationId xmlns:a16="http://schemas.microsoft.com/office/drawing/2014/main" xmlns="" id="{FDE59330-FF08-4616-934E-C405A0E2D89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153573" y="2054790"/>
            <a:ext cx="5645055" cy="3010696"/>
          </a:xfrm>
          <a:prstGeom prst="rect">
            <a:avLst/>
          </a:prstGeom>
          <a:noFill/>
          <a:effectLst>
            <a:glow>
              <a:schemeClr val="accent1">
                <a:alpha val="40000"/>
              </a:schemeClr>
            </a:glow>
            <a:softEdge rad="64770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62885572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ép 3">
            <a:extLst>
              <a:ext uri="{FF2B5EF4-FFF2-40B4-BE49-F238E27FC236}">
                <a16:creationId xmlns:a16="http://schemas.microsoft.com/office/drawing/2014/main" xmlns="" id="{9A89570A-D8B4-42B0-8B24-EC2BFE1EF67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8588" y="1"/>
            <a:ext cx="1743754" cy="1600200"/>
          </a:xfrm>
          <a:prstGeom prst="rect">
            <a:avLst/>
          </a:prstGeom>
        </p:spPr>
      </p:pic>
      <p:sp>
        <p:nvSpPr>
          <p:cNvPr id="20" name="Nyíl: kanyarodó 19">
            <a:extLst>
              <a:ext uri="{FF2B5EF4-FFF2-40B4-BE49-F238E27FC236}">
                <a16:creationId xmlns:a16="http://schemas.microsoft.com/office/drawing/2014/main" xmlns="" id="{2C32CF8B-1540-4EC8-8420-8AAE556B9350}"/>
              </a:ext>
            </a:extLst>
          </p:cNvPr>
          <p:cNvSpPr/>
          <p:nvPr/>
        </p:nvSpPr>
        <p:spPr>
          <a:xfrm rot="5400000">
            <a:off x="4516664" y="-1898648"/>
            <a:ext cx="1213759" cy="7982860"/>
          </a:xfrm>
          <a:prstGeom prst="bentArrow">
            <a:avLst>
              <a:gd name="adj1" fmla="val 44063"/>
              <a:gd name="adj2" fmla="val 50000"/>
              <a:gd name="adj3" fmla="val 25000"/>
              <a:gd name="adj4" fmla="val 75000"/>
            </a:avLst>
          </a:prstGeom>
          <a:solidFill>
            <a:srgbClr val="B79492"/>
          </a:solidFill>
          <a:ln>
            <a:solidFill>
              <a:srgbClr val="52011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>
              <a:solidFill>
                <a:schemeClr val="tx1"/>
              </a:solidFill>
            </a:endParaRPr>
          </a:p>
        </p:txBody>
      </p:sp>
      <p:pic>
        <p:nvPicPr>
          <p:cNvPr id="6" name="Kép 5">
            <a:extLst>
              <a:ext uri="{FF2B5EF4-FFF2-40B4-BE49-F238E27FC236}">
                <a16:creationId xmlns:a16="http://schemas.microsoft.com/office/drawing/2014/main" xmlns="" id="{E8B973AB-D9AC-49C1-8C85-8545043CF28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31629" y="0"/>
            <a:ext cx="3581400" cy="1485900"/>
          </a:xfrm>
          <a:prstGeom prst="rect">
            <a:avLst/>
          </a:prstGeom>
        </p:spPr>
      </p:pic>
      <p:pic>
        <p:nvPicPr>
          <p:cNvPr id="7" name="Kép 6">
            <a:extLst>
              <a:ext uri="{FF2B5EF4-FFF2-40B4-BE49-F238E27FC236}">
                <a16:creationId xmlns:a16="http://schemas.microsoft.com/office/drawing/2014/main" xmlns="" id="{7A58B7E2-6C96-48F1-8BF6-CA44937A907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777843" y="5186589"/>
            <a:ext cx="4038600" cy="1685925"/>
          </a:xfrm>
          <a:prstGeom prst="rect">
            <a:avLst/>
          </a:prstGeom>
        </p:spPr>
      </p:pic>
      <p:sp>
        <p:nvSpPr>
          <p:cNvPr id="5" name="Tartalom helye 4">
            <a:extLst>
              <a:ext uri="{FF2B5EF4-FFF2-40B4-BE49-F238E27FC236}">
                <a16:creationId xmlns:a16="http://schemas.microsoft.com/office/drawing/2014/main" xmlns="" id="{C594A588-961C-404D-BD5C-D6767F4749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07457" y="1554908"/>
            <a:ext cx="2108200" cy="612775"/>
          </a:xfrm>
        </p:spPr>
        <p:txBody>
          <a:bodyPr/>
          <a:lstStyle/>
          <a:p>
            <a:pPr marL="0" indent="0">
              <a:buNone/>
            </a:pPr>
            <a:r>
              <a:rPr lang="hu-HU" dirty="0">
                <a:solidFill>
                  <a:srgbClr val="520113"/>
                </a:solidFill>
              </a:rPr>
              <a:t>Szabályozz!</a:t>
            </a:r>
          </a:p>
        </p:txBody>
      </p:sp>
      <p:pic>
        <p:nvPicPr>
          <p:cNvPr id="12" name="Kép 11">
            <a:extLst>
              <a:ext uri="{FF2B5EF4-FFF2-40B4-BE49-F238E27FC236}">
                <a16:creationId xmlns:a16="http://schemas.microsoft.com/office/drawing/2014/main" xmlns="" id="{18198D23-260E-48C4-AF98-8BC643B300E6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497308" y="2814757"/>
            <a:ext cx="4294460" cy="4057757"/>
          </a:xfrm>
          <a:prstGeom prst="rect">
            <a:avLst/>
          </a:prstGeom>
        </p:spPr>
      </p:pic>
      <p:sp>
        <p:nvSpPr>
          <p:cNvPr id="17" name="Tartalom helye 4">
            <a:extLst>
              <a:ext uri="{FF2B5EF4-FFF2-40B4-BE49-F238E27FC236}">
                <a16:creationId xmlns:a16="http://schemas.microsoft.com/office/drawing/2014/main" xmlns="" id="{27E20225-9140-4A1A-824B-FD85B84EBC30}"/>
              </a:ext>
            </a:extLst>
          </p:cNvPr>
          <p:cNvSpPr txBox="1">
            <a:spLocks/>
          </p:cNvSpPr>
          <p:nvPr/>
        </p:nvSpPr>
        <p:spPr>
          <a:xfrm>
            <a:off x="7485743" y="2822250"/>
            <a:ext cx="2108200" cy="6127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hu-HU" dirty="0">
                <a:solidFill>
                  <a:srgbClr val="520113"/>
                </a:solidFill>
              </a:rPr>
              <a:t>Tájékoztass!</a:t>
            </a:r>
          </a:p>
        </p:txBody>
      </p:sp>
      <p:pic>
        <p:nvPicPr>
          <p:cNvPr id="19" name="Kép 18" descr="A képen aláírás látható&#10;&#10;Automatikusan generált leírás">
            <a:extLst>
              <a:ext uri="{FF2B5EF4-FFF2-40B4-BE49-F238E27FC236}">
                <a16:creationId xmlns:a16="http://schemas.microsoft.com/office/drawing/2014/main" xmlns="" id="{FFD30DFD-666A-4D28-B84D-F4D1F7491FAA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62735" y="2444879"/>
            <a:ext cx="3684729" cy="36847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7399018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5" grpId="0" build="p"/>
      <p:bldP spid="1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ép 3">
            <a:extLst>
              <a:ext uri="{FF2B5EF4-FFF2-40B4-BE49-F238E27FC236}">
                <a16:creationId xmlns:a16="http://schemas.microsoft.com/office/drawing/2014/main" xmlns="" id="{9A89570A-D8B4-42B0-8B24-EC2BFE1EF67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8588" y="1"/>
            <a:ext cx="1743754" cy="1600200"/>
          </a:xfrm>
          <a:prstGeom prst="rect">
            <a:avLst/>
          </a:prstGeom>
        </p:spPr>
      </p:pic>
      <p:pic>
        <p:nvPicPr>
          <p:cNvPr id="6" name="Kép 5">
            <a:extLst>
              <a:ext uri="{FF2B5EF4-FFF2-40B4-BE49-F238E27FC236}">
                <a16:creationId xmlns:a16="http://schemas.microsoft.com/office/drawing/2014/main" xmlns="" id="{E8B973AB-D9AC-49C1-8C85-8545043CF28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31629" y="0"/>
            <a:ext cx="3581400" cy="1485900"/>
          </a:xfrm>
          <a:prstGeom prst="rect">
            <a:avLst/>
          </a:prstGeom>
        </p:spPr>
      </p:pic>
      <p:pic>
        <p:nvPicPr>
          <p:cNvPr id="7" name="Kép 6">
            <a:extLst>
              <a:ext uri="{FF2B5EF4-FFF2-40B4-BE49-F238E27FC236}">
                <a16:creationId xmlns:a16="http://schemas.microsoft.com/office/drawing/2014/main" xmlns="" id="{7A58B7E2-6C96-48F1-8BF6-CA44937A907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777843" y="5186589"/>
            <a:ext cx="4038600" cy="1685925"/>
          </a:xfrm>
          <a:prstGeom prst="rect">
            <a:avLst/>
          </a:prstGeom>
        </p:spPr>
      </p:pic>
      <p:sp>
        <p:nvSpPr>
          <p:cNvPr id="8" name="Cím 7">
            <a:extLst>
              <a:ext uri="{FF2B5EF4-FFF2-40B4-BE49-F238E27FC236}">
                <a16:creationId xmlns:a16="http://schemas.microsoft.com/office/drawing/2014/main" xmlns="" id="{01A0FB11-3781-418D-94F0-1FBDD78A85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51606" y="1193570"/>
            <a:ext cx="10073935" cy="1115785"/>
          </a:xfrm>
        </p:spPr>
        <p:txBody>
          <a:bodyPr>
            <a:normAutofit/>
          </a:bodyPr>
          <a:lstStyle/>
          <a:p>
            <a:pPr algn="ctr"/>
            <a:r>
              <a:rPr lang="hu-HU" sz="6000" b="1" dirty="0">
                <a:solidFill>
                  <a:srgbClr val="520113"/>
                </a:solidFill>
              </a:rPr>
              <a:t>Mi az adatkezelés?</a:t>
            </a:r>
          </a:p>
        </p:txBody>
      </p:sp>
      <p:sp>
        <p:nvSpPr>
          <p:cNvPr id="2" name="Szövegdoboz 1">
            <a:extLst>
              <a:ext uri="{FF2B5EF4-FFF2-40B4-BE49-F238E27FC236}">
                <a16:creationId xmlns:a16="http://schemas.microsoft.com/office/drawing/2014/main" xmlns="" id="{5294DF57-F269-492F-9827-B97FE372DFDA}"/>
              </a:ext>
            </a:extLst>
          </p:cNvPr>
          <p:cNvSpPr txBox="1"/>
          <p:nvPr/>
        </p:nvSpPr>
        <p:spPr>
          <a:xfrm>
            <a:off x="653141" y="2535699"/>
            <a:ext cx="10871201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800" dirty="0"/>
              <a:t>„adatkezelés”: a személyes adatokon vagy adatállományokon automatizált vagy nem automatizált módon végzett bármely művelet vagy műveletek összessége, </a:t>
            </a:r>
          </a:p>
        </p:txBody>
      </p:sp>
      <p:sp>
        <p:nvSpPr>
          <p:cNvPr id="9" name="Szövegdoboz 8">
            <a:extLst>
              <a:ext uri="{FF2B5EF4-FFF2-40B4-BE49-F238E27FC236}">
                <a16:creationId xmlns:a16="http://schemas.microsoft.com/office/drawing/2014/main" xmlns="" id="{F14432F7-7D89-44C5-B085-21DEDB30BA4C}"/>
              </a:ext>
            </a:extLst>
          </p:cNvPr>
          <p:cNvSpPr txBox="1"/>
          <p:nvPr/>
        </p:nvSpPr>
        <p:spPr>
          <a:xfrm>
            <a:off x="667658" y="3394536"/>
            <a:ext cx="10871201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800" dirty="0"/>
              <a:t>                     így a gyűjtés, rögzítés, rendszerezés, tagolás, tárolás, átalakítás vagy megváltoztatás, lekérdezés, </a:t>
            </a:r>
            <a:r>
              <a:rPr lang="hu-HU" sz="2800" b="1" dirty="0">
                <a:solidFill>
                  <a:srgbClr val="C00000"/>
                </a:solidFill>
              </a:rPr>
              <a:t>betekintés</a:t>
            </a:r>
            <a:r>
              <a:rPr lang="hu-HU" sz="2800" dirty="0"/>
              <a:t>, felhasználás, közlés továbbítás, terjesztés vagy egyéb módon történő hozzáférhetővé tétel útján, összehangolás vagy összekapcsolás, korlátozás, </a:t>
            </a:r>
            <a:br>
              <a:rPr lang="hu-HU" sz="2800" dirty="0"/>
            </a:br>
            <a:r>
              <a:rPr lang="hu-HU" sz="2800" dirty="0"/>
              <a:t>törlés, illetve megsemmisítés;</a:t>
            </a:r>
          </a:p>
        </p:txBody>
      </p:sp>
    </p:spTree>
    <p:extLst>
      <p:ext uri="{BB962C8B-B14F-4D97-AF65-F5344CB8AC3E}">
        <p14:creationId xmlns:p14="http://schemas.microsoft.com/office/powerpoint/2010/main" xmlns="" val="19273493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wd">
                                    <p:tmAbs val="5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ép 3">
            <a:extLst>
              <a:ext uri="{FF2B5EF4-FFF2-40B4-BE49-F238E27FC236}">
                <a16:creationId xmlns:a16="http://schemas.microsoft.com/office/drawing/2014/main" xmlns="" id="{9A89570A-D8B4-42B0-8B24-EC2BFE1EF67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8588" y="1"/>
            <a:ext cx="1743754" cy="1600200"/>
          </a:xfrm>
          <a:prstGeom prst="rect">
            <a:avLst/>
          </a:prstGeom>
        </p:spPr>
      </p:pic>
      <p:pic>
        <p:nvPicPr>
          <p:cNvPr id="6" name="Kép 5">
            <a:extLst>
              <a:ext uri="{FF2B5EF4-FFF2-40B4-BE49-F238E27FC236}">
                <a16:creationId xmlns:a16="http://schemas.microsoft.com/office/drawing/2014/main" xmlns="" id="{E8B973AB-D9AC-49C1-8C85-8545043CF28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31629" y="0"/>
            <a:ext cx="3581400" cy="1485900"/>
          </a:xfrm>
          <a:prstGeom prst="rect">
            <a:avLst/>
          </a:prstGeom>
        </p:spPr>
      </p:pic>
      <p:pic>
        <p:nvPicPr>
          <p:cNvPr id="7" name="Kép 6">
            <a:extLst>
              <a:ext uri="{FF2B5EF4-FFF2-40B4-BE49-F238E27FC236}">
                <a16:creationId xmlns:a16="http://schemas.microsoft.com/office/drawing/2014/main" xmlns="" id="{7A58B7E2-6C96-48F1-8BF6-CA44937A907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777843" y="5186589"/>
            <a:ext cx="4038600" cy="1685925"/>
          </a:xfrm>
          <a:prstGeom prst="rect">
            <a:avLst/>
          </a:prstGeom>
        </p:spPr>
      </p:pic>
      <p:sp>
        <p:nvSpPr>
          <p:cNvPr id="8" name="Cím 7">
            <a:extLst>
              <a:ext uri="{FF2B5EF4-FFF2-40B4-BE49-F238E27FC236}">
                <a16:creationId xmlns:a16="http://schemas.microsoft.com/office/drawing/2014/main" xmlns="" id="{01A0FB11-3781-418D-94F0-1FBDD78A85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588" y="333830"/>
            <a:ext cx="10073935" cy="1115785"/>
          </a:xfrm>
        </p:spPr>
        <p:txBody>
          <a:bodyPr>
            <a:normAutofit/>
          </a:bodyPr>
          <a:lstStyle/>
          <a:p>
            <a:pPr algn="ctr"/>
            <a:r>
              <a:rPr lang="hu-HU" sz="6000" b="1" dirty="0">
                <a:solidFill>
                  <a:srgbClr val="520113"/>
                </a:solidFill>
              </a:rPr>
              <a:t>Az alapelvek</a:t>
            </a:r>
          </a:p>
        </p:txBody>
      </p:sp>
      <p:sp>
        <p:nvSpPr>
          <p:cNvPr id="5" name="Téglalap 4">
            <a:extLst>
              <a:ext uri="{FF2B5EF4-FFF2-40B4-BE49-F238E27FC236}">
                <a16:creationId xmlns:a16="http://schemas.microsoft.com/office/drawing/2014/main" xmlns="" id="{77EC11FF-47E5-4AC9-B39E-BBCDD2A66D12}"/>
              </a:ext>
            </a:extLst>
          </p:cNvPr>
          <p:cNvSpPr/>
          <p:nvPr/>
        </p:nvSpPr>
        <p:spPr>
          <a:xfrm>
            <a:off x="1507670" y="1819729"/>
            <a:ext cx="7781471" cy="44371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</a:pPr>
            <a:r>
              <a:rPr lang="hu-HU" sz="2800" b="1" dirty="0">
                <a:latin typeface="+mj-lt"/>
              </a:rPr>
              <a:t>Jogszerűség, tisztességes eljárás és átláthatóság</a:t>
            </a:r>
          </a:p>
          <a:p>
            <a:pPr>
              <a:spcAft>
                <a:spcPts val="1000"/>
              </a:spcAft>
            </a:pPr>
            <a:r>
              <a:rPr lang="hu-HU" sz="2800" b="1" dirty="0">
                <a:latin typeface="+mj-lt"/>
              </a:rPr>
              <a:t>Szükségesség és arányosság</a:t>
            </a:r>
          </a:p>
          <a:p>
            <a:pPr>
              <a:spcAft>
                <a:spcPts val="1000"/>
              </a:spcAft>
            </a:pPr>
            <a:r>
              <a:rPr lang="hu-HU" sz="2800" b="1" dirty="0">
                <a:latin typeface="+mj-lt"/>
              </a:rPr>
              <a:t>Célhoz kötöttség</a:t>
            </a:r>
          </a:p>
          <a:p>
            <a:pPr>
              <a:spcAft>
                <a:spcPts val="1000"/>
              </a:spcAft>
            </a:pPr>
            <a:r>
              <a:rPr lang="hu-HU" sz="2800" b="1" dirty="0">
                <a:latin typeface="+mj-lt"/>
              </a:rPr>
              <a:t>Adattakarékosság</a:t>
            </a:r>
          </a:p>
          <a:p>
            <a:pPr>
              <a:spcAft>
                <a:spcPts val="1000"/>
              </a:spcAft>
            </a:pPr>
            <a:r>
              <a:rPr lang="hu-HU" sz="2800" b="1" dirty="0">
                <a:latin typeface="+mj-lt"/>
              </a:rPr>
              <a:t>Pontosság</a:t>
            </a:r>
          </a:p>
          <a:p>
            <a:pPr>
              <a:spcAft>
                <a:spcPts val="1000"/>
              </a:spcAft>
            </a:pPr>
            <a:r>
              <a:rPr lang="hu-HU" sz="2800" b="1" dirty="0">
                <a:latin typeface="+mj-lt"/>
              </a:rPr>
              <a:t>Korlátozott tárolhatóság</a:t>
            </a:r>
          </a:p>
          <a:p>
            <a:pPr>
              <a:spcAft>
                <a:spcPts val="1000"/>
              </a:spcAft>
            </a:pPr>
            <a:r>
              <a:rPr lang="hu-HU" sz="2800" b="1" dirty="0">
                <a:latin typeface="+mj-lt"/>
              </a:rPr>
              <a:t>Integritás és bizalmas jelleg</a:t>
            </a:r>
          </a:p>
          <a:p>
            <a:pPr>
              <a:spcAft>
                <a:spcPts val="1000"/>
              </a:spcAft>
            </a:pPr>
            <a:r>
              <a:rPr lang="hu-HU" sz="2800" b="1" dirty="0">
                <a:latin typeface="+mj-lt"/>
              </a:rPr>
              <a:t>Elszámoltathatóság</a:t>
            </a:r>
            <a:endParaRPr lang="hu-HU" sz="2800" dirty="0"/>
          </a:p>
        </p:txBody>
      </p:sp>
    </p:spTree>
    <p:extLst>
      <p:ext uri="{BB962C8B-B14F-4D97-AF65-F5344CB8AC3E}">
        <p14:creationId xmlns:p14="http://schemas.microsoft.com/office/powerpoint/2010/main" xmlns="" val="8496497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7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ép 3">
            <a:extLst>
              <a:ext uri="{FF2B5EF4-FFF2-40B4-BE49-F238E27FC236}">
                <a16:creationId xmlns:a16="http://schemas.microsoft.com/office/drawing/2014/main" xmlns="" id="{9A89570A-D8B4-42B0-8B24-EC2BFE1EF67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8588" y="1"/>
            <a:ext cx="1743754" cy="1600200"/>
          </a:xfrm>
          <a:prstGeom prst="rect">
            <a:avLst/>
          </a:prstGeom>
        </p:spPr>
      </p:pic>
      <p:pic>
        <p:nvPicPr>
          <p:cNvPr id="6" name="Kép 5">
            <a:extLst>
              <a:ext uri="{FF2B5EF4-FFF2-40B4-BE49-F238E27FC236}">
                <a16:creationId xmlns:a16="http://schemas.microsoft.com/office/drawing/2014/main" xmlns="" id="{E8B973AB-D9AC-49C1-8C85-8545043CF28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31629" y="0"/>
            <a:ext cx="3581400" cy="1485900"/>
          </a:xfrm>
          <a:prstGeom prst="rect">
            <a:avLst/>
          </a:prstGeom>
        </p:spPr>
      </p:pic>
      <p:pic>
        <p:nvPicPr>
          <p:cNvPr id="7" name="Kép 6">
            <a:extLst>
              <a:ext uri="{FF2B5EF4-FFF2-40B4-BE49-F238E27FC236}">
                <a16:creationId xmlns:a16="http://schemas.microsoft.com/office/drawing/2014/main" xmlns="" id="{7A58B7E2-6C96-48F1-8BF6-CA44937A907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777843" y="5186589"/>
            <a:ext cx="4038600" cy="1685925"/>
          </a:xfrm>
          <a:prstGeom prst="rect">
            <a:avLst/>
          </a:prstGeom>
        </p:spPr>
      </p:pic>
      <p:sp>
        <p:nvSpPr>
          <p:cNvPr id="8" name="Cím 7">
            <a:extLst>
              <a:ext uri="{FF2B5EF4-FFF2-40B4-BE49-F238E27FC236}">
                <a16:creationId xmlns:a16="http://schemas.microsoft.com/office/drawing/2014/main" xmlns="" id="{01A0FB11-3781-418D-94F0-1FBDD78A85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588" y="333830"/>
            <a:ext cx="10073935" cy="1115785"/>
          </a:xfrm>
        </p:spPr>
        <p:txBody>
          <a:bodyPr>
            <a:normAutofit/>
          </a:bodyPr>
          <a:lstStyle/>
          <a:p>
            <a:pPr algn="ctr"/>
            <a:r>
              <a:rPr lang="hu-HU" sz="6000" b="1" dirty="0">
                <a:solidFill>
                  <a:srgbClr val="520113"/>
                </a:solidFill>
              </a:rPr>
              <a:t>Az átláthatóság </a:t>
            </a:r>
          </a:p>
        </p:txBody>
      </p:sp>
      <p:sp>
        <p:nvSpPr>
          <p:cNvPr id="5" name="Téglalap 4">
            <a:extLst>
              <a:ext uri="{FF2B5EF4-FFF2-40B4-BE49-F238E27FC236}">
                <a16:creationId xmlns:a16="http://schemas.microsoft.com/office/drawing/2014/main" xmlns="" id="{77EC11FF-47E5-4AC9-B39E-BBCDD2A66D12}"/>
              </a:ext>
            </a:extLst>
          </p:cNvPr>
          <p:cNvSpPr/>
          <p:nvPr/>
        </p:nvSpPr>
        <p:spPr>
          <a:xfrm>
            <a:off x="1420584" y="2080986"/>
            <a:ext cx="7781471" cy="37497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hu-HU" sz="2800" b="1" dirty="0">
                <a:latin typeface="+mj-lt"/>
              </a:rPr>
              <a:t>Tömör, átlátható, érthető és könnyen hozzáférhető</a:t>
            </a:r>
          </a:p>
          <a:p>
            <a:pPr marL="457200" indent="-457200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hu-HU" sz="2800" b="1" dirty="0">
                <a:latin typeface="+mj-lt"/>
              </a:rPr>
              <a:t> Világos és közérthető nyelv</a:t>
            </a:r>
          </a:p>
          <a:p>
            <a:pPr marL="457200" indent="-457200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hu-HU" sz="2800" b="1" dirty="0">
                <a:latin typeface="+mj-lt"/>
              </a:rPr>
              <a:t>Tájékoztatás nyújtása gyermekek és egyéb kiszolgáltatott személyek részére</a:t>
            </a:r>
          </a:p>
          <a:p>
            <a:pPr marL="457200" indent="-457200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hu-HU" sz="2800" b="1" dirty="0">
                <a:latin typeface="+mj-lt"/>
              </a:rPr>
              <a:t>Írásban vagy más módon </a:t>
            </a:r>
          </a:p>
          <a:p>
            <a:pPr marL="457200" indent="-457200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hu-HU" sz="2800" b="1" dirty="0">
                <a:latin typeface="+mj-lt"/>
              </a:rPr>
              <a:t>…szóbeli tájékoztatás is adható</a:t>
            </a:r>
          </a:p>
          <a:p>
            <a:pPr marL="457200" indent="-457200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hu-HU" sz="2800" b="1" dirty="0">
                <a:latin typeface="+mj-lt"/>
              </a:rPr>
              <a:t>Díjmentesen</a:t>
            </a:r>
            <a:endParaRPr lang="hu-HU" sz="2800" dirty="0"/>
          </a:p>
        </p:txBody>
      </p:sp>
    </p:spTree>
    <p:extLst>
      <p:ext uri="{BB962C8B-B14F-4D97-AF65-F5344CB8AC3E}">
        <p14:creationId xmlns:p14="http://schemas.microsoft.com/office/powerpoint/2010/main" xmlns="" val="16223189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ép 3">
            <a:extLst>
              <a:ext uri="{FF2B5EF4-FFF2-40B4-BE49-F238E27FC236}">
                <a16:creationId xmlns:a16="http://schemas.microsoft.com/office/drawing/2014/main" xmlns="" id="{9A89570A-D8B4-42B0-8B24-EC2BFE1EF67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8588" y="1"/>
            <a:ext cx="1743754" cy="1600200"/>
          </a:xfrm>
          <a:prstGeom prst="rect">
            <a:avLst/>
          </a:prstGeom>
        </p:spPr>
      </p:pic>
      <p:pic>
        <p:nvPicPr>
          <p:cNvPr id="6" name="Kép 5">
            <a:extLst>
              <a:ext uri="{FF2B5EF4-FFF2-40B4-BE49-F238E27FC236}">
                <a16:creationId xmlns:a16="http://schemas.microsoft.com/office/drawing/2014/main" xmlns="" id="{E8B973AB-D9AC-49C1-8C85-8545043CF28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31629" y="0"/>
            <a:ext cx="3581400" cy="1485900"/>
          </a:xfrm>
          <a:prstGeom prst="rect">
            <a:avLst/>
          </a:prstGeom>
        </p:spPr>
      </p:pic>
      <p:pic>
        <p:nvPicPr>
          <p:cNvPr id="7" name="Kép 6">
            <a:extLst>
              <a:ext uri="{FF2B5EF4-FFF2-40B4-BE49-F238E27FC236}">
                <a16:creationId xmlns:a16="http://schemas.microsoft.com/office/drawing/2014/main" xmlns="" id="{7A58B7E2-6C96-48F1-8BF6-CA44937A907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777843" y="5186589"/>
            <a:ext cx="4038600" cy="1685925"/>
          </a:xfrm>
          <a:prstGeom prst="rect">
            <a:avLst/>
          </a:prstGeom>
        </p:spPr>
      </p:pic>
      <p:sp>
        <p:nvSpPr>
          <p:cNvPr id="8" name="Cím 7">
            <a:extLst>
              <a:ext uri="{FF2B5EF4-FFF2-40B4-BE49-F238E27FC236}">
                <a16:creationId xmlns:a16="http://schemas.microsoft.com/office/drawing/2014/main" xmlns="" id="{01A0FB11-3781-418D-94F0-1FBDD78A85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588" y="333830"/>
            <a:ext cx="10073935" cy="1115785"/>
          </a:xfrm>
        </p:spPr>
        <p:txBody>
          <a:bodyPr>
            <a:normAutofit/>
          </a:bodyPr>
          <a:lstStyle/>
          <a:p>
            <a:pPr algn="ctr"/>
            <a:r>
              <a:rPr lang="hu-HU" sz="6000" b="1" dirty="0">
                <a:solidFill>
                  <a:srgbClr val="520113"/>
                </a:solidFill>
              </a:rPr>
              <a:t>Az átláthatóság </a:t>
            </a:r>
          </a:p>
        </p:txBody>
      </p:sp>
      <p:sp>
        <p:nvSpPr>
          <p:cNvPr id="5" name="Téglalap 4">
            <a:extLst>
              <a:ext uri="{FF2B5EF4-FFF2-40B4-BE49-F238E27FC236}">
                <a16:creationId xmlns:a16="http://schemas.microsoft.com/office/drawing/2014/main" xmlns="" id="{77EC11FF-47E5-4AC9-B39E-BBCDD2A66D12}"/>
              </a:ext>
            </a:extLst>
          </p:cNvPr>
          <p:cNvSpPr/>
          <p:nvPr/>
        </p:nvSpPr>
        <p:spPr>
          <a:xfrm>
            <a:off x="1274818" y="2663722"/>
            <a:ext cx="7781471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</a:pPr>
            <a:r>
              <a:rPr lang="hu-HU" sz="2800" b="1" dirty="0">
                <a:latin typeface="+mj-lt"/>
              </a:rPr>
              <a:t>… az adatkezelésünk során a szükséges adatokat a szükséges mértékben a szükséges ideig tároljuk…</a:t>
            </a:r>
            <a:endParaRPr lang="hu-HU" sz="2800" dirty="0"/>
          </a:p>
        </p:txBody>
      </p:sp>
      <p:sp>
        <p:nvSpPr>
          <p:cNvPr id="9" name="Téglalap 8">
            <a:extLst>
              <a:ext uri="{FF2B5EF4-FFF2-40B4-BE49-F238E27FC236}">
                <a16:creationId xmlns:a16="http://schemas.microsoft.com/office/drawing/2014/main" xmlns="" id="{97394291-DB96-4EB7-91C2-8D1003C5B796}"/>
              </a:ext>
            </a:extLst>
          </p:cNvPr>
          <p:cNvSpPr/>
          <p:nvPr/>
        </p:nvSpPr>
        <p:spPr>
          <a:xfrm>
            <a:off x="1274819" y="4879765"/>
            <a:ext cx="7781471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</a:pPr>
            <a:r>
              <a:rPr lang="hu-HU" sz="2800" b="1" dirty="0">
                <a:latin typeface="+mj-lt"/>
              </a:rPr>
              <a:t>… számlázási adatait – vevő neve és címe – a 2000. évi C. törvény a számvitelről 196. §. (1) – (6) alapján 8 évig őrizzük. …</a:t>
            </a:r>
            <a:endParaRPr lang="hu-HU" sz="2800" dirty="0"/>
          </a:p>
        </p:txBody>
      </p:sp>
      <p:sp>
        <p:nvSpPr>
          <p:cNvPr id="10" name="Téglalap 9">
            <a:extLst>
              <a:ext uri="{FF2B5EF4-FFF2-40B4-BE49-F238E27FC236}">
                <a16:creationId xmlns:a16="http://schemas.microsoft.com/office/drawing/2014/main" xmlns="" id="{7FA3926C-CDE8-4880-B304-9F5A96C5C728}"/>
              </a:ext>
            </a:extLst>
          </p:cNvPr>
          <p:cNvSpPr/>
          <p:nvPr/>
        </p:nvSpPr>
        <p:spPr>
          <a:xfrm>
            <a:off x="783497" y="2022098"/>
            <a:ext cx="778147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</a:pPr>
            <a:r>
              <a:rPr lang="hu-HU" sz="2800" b="1" dirty="0">
                <a:solidFill>
                  <a:srgbClr val="520113"/>
                </a:solidFill>
                <a:latin typeface="+mj-lt"/>
              </a:rPr>
              <a:t>Helytelen gyakorlat</a:t>
            </a:r>
            <a:endParaRPr lang="hu-HU" sz="2800" dirty="0">
              <a:solidFill>
                <a:srgbClr val="520113"/>
              </a:solidFill>
            </a:endParaRPr>
          </a:p>
        </p:txBody>
      </p:sp>
      <p:sp>
        <p:nvSpPr>
          <p:cNvPr id="11" name="Téglalap 10">
            <a:extLst>
              <a:ext uri="{FF2B5EF4-FFF2-40B4-BE49-F238E27FC236}">
                <a16:creationId xmlns:a16="http://schemas.microsoft.com/office/drawing/2014/main" xmlns="" id="{F48F5B77-B658-4C46-8527-A802032F8A8D}"/>
              </a:ext>
            </a:extLst>
          </p:cNvPr>
          <p:cNvSpPr/>
          <p:nvPr/>
        </p:nvSpPr>
        <p:spPr>
          <a:xfrm>
            <a:off x="783497" y="4243575"/>
            <a:ext cx="778147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</a:pPr>
            <a:r>
              <a:rPr lang="hu-HU" sz="2800" b="1" dirty="0">
                <a:solidFill>
                  <a:srgbClr val="520113"/>
                </a:solidFill>
                <a:latin typeface="+mj-lt"/>
              </a:rPr>
              <a:t>Helyes gyakorlat</a:t>
            </a:r>
            <a:endParaRPr lang="hu-HU" sz="2800" dirty="0">
              <a:solidFill>
                <a:srgbClr val="520113"/>
              </a:solidFill>
            </a:endParaRPr>
          </a:p>
        </p:txBody>
      </p:sp>
      <p:cxnSp>
        <p:nvCxnSpPr>
          <p:cNvPr id="3" name="Egyenes összekötő 2">
            <a:extLst>
              <a:ext uri="{FF2B5EF4-FFF2-40B4-BE49-F238E27FC236}">
                <a16:creationId xmlns:a16="http://schemas.microsoft.com/office/drawing/2014/main" xmlns="" id="{EDB119B1-7355-4C8C-A5AA-47EFFDFB9ED8}"/>
              </a:ext>
            </a:extLst>
          </p:cNvPr>
          <p:cNvCxnSpPr>
            <a:cxnSpLocks/>
          </p:cNvCxnSpPr>
          <p:nvPr/>
        </p:nvCxnSpPr>
        <p:spPr>
          <a:xfrm flipV="1">
            <a:off x="1123295" y="2163674"/>
            <a:ext cx="7564503" cy="1765009"/>
          </a:xfrm>
          <a:prstGeom prst="line">
            <a:avLst/>
          </a:prstGeom>
          <a:ln w="44450">
            <a:solidFill>
              <a:srgbClr val="52011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9203188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4" presetClass="entr" presetSubtype="1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6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6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0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4" presetClass="entr" presetSubtype="1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500"/>
                            </p:stCondLst>
                            <p:childTnLst>
                              <p:par>
                                <p:cTn id="25" presetID="14" presetClass="entr" presetSubtype="1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4" presetClass="entr" presetSubtype="1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0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ép 3">
            <a:extLst>
              <a:ext uri="{FF2B5EF4-FFF2-40B4-BE49-F238E27FC236}">
                <a16:creationId xmlns:a16="http://schemas.microsoft.com/office/drawing/2014/main" xmlns="" id="{9A89570A-D8B4-42B0-8B24-EC2BFE1EF67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8588" y="1"/>
            <a:ext cx="1743754" cy="1600200"/>
          </a:xfrm>
          <a:prstGeom prst="rect">
            <a:avLst/>
          </a:prstGeom>
        </p:spPr>
      </p:pic>
      <p:pic>
        <p:nvPicPr>
          <p:cNvPr id="6" name="Kép 5">
            <a:extLst>
              <a:ext uri="{FF2B5EF4-FFF2-40B4-BE49-F238E27FC236}">
                <a16:creationId xmlns:a16="http://schemas.microsoft.com/office/drawing/2014/main" xmlns="" id="{E8B973AB-D9AC-49C1-8C85-8545043CF28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31629" y="0"/>
            <a:ext cx="3581400" cy="1485900"/>
          </a:xfrm>
          <a:prstGeom prst="rect">
            <a:avLst/>
          </a:prstGeom>
        </p:spPr>
      </p:pic>
      <p:pic>
        <p:nvPicPr>
          <p:cNvPr id="7" name="Kép 6">
            <a:extLst>
              <a:ext uri="{FF2B5EF4-FFF2-40B4-BE49-F238E27FC236}">
                <a16:creationId xmlns:a16="http://schemas.microsoft.com/office/drawing/2014/main" xmlns="" id="{7A58B7E2-6C96-48F1-8BF6-CA44937A907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777843" y="5186589"/>
            <a:ext cx="4038600" cy="1685925"/>
          </a:xfrm>
          <a:prstGeom prst="rect">
            <a:avLst/>
          </a:prstGeom>
        </p:spPr>
      </p:pic>
      <p:sp>
        <p:nvSpPr>
          <p:cNvPr id="8" name="Cím 7">
            <a:extLst>
              <a:ext uri="{FF2B5EF4-FFF2-40B4-BE49-F238E27FC236}">
                <a16:creationId xmlns:a16="http://schemas.microsoft.com/office/drawing/2014/main" xmlns="" id="{01A0FB11-3781-418D-94F0-1FBDD78A85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588" y="333830"/>
            <a:ext cx="10073935" cy="1115785"/>
          </a:xfrm>
        </p:spPr>
        <p:txBody>
          <a:bodyPr>
            <a:normAutofit/>
          </a:bodyPr>
          <a:lstStyle/>
          <a:p>
            <a:pPr algn="ctr"/>
            <a:r>
              <a:rPr lang="hu-HU" sz="6000" b="1" dirty="0">
                <a:solidFill>
                  <a:srgbClr val="520113"/>
                </a:solidFill>
              </a:rPr>
              <a:t>Az értesítés</a:t>
            </a:r>
          </a:p>
        </p:txBody>
      </p:sp>
      <p:sp>
        <p:nvSpPr>
          <p:cNvPr id="5" name="Téglalap 4">
            <a:extLst>
              <a:ext uri="{FF2B5EF4-FFF2-40B4-BE49-F238E27FC236}">
                <a16:creationId xmlns:a16="http://schemas.microsoft.com/office/drawing/2014/main" xmlns="" id="{77EC11FF-47E5-4AC9-B39E-BBCDD2A66D12}"/>
              </a:ext>
            </a:extLst>
          </p:cNvPr>
          <p:cNvSpPr/>
          <p:nvPr/>
        </p:nvSpPr>
        <p:spPr>
          <a:xfrm>
            <a:off x="885372" y="1819729"/>
            <a:ext cx="9506858" cy="65453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</a:pPr>
            <a:r>
              <a:rPr lang="hu-HU" sz="2400" b="1" i="1" dirty="0">
                <a:solidFill>
                  <a:srgbClr val="760000"/>
                </a:solidFill>
              </a:rPr>
              <a:t>Az érintettől gyűjtött adatok esetében </a:t>
            </a:r>
          </a:p>
          <a:p>
            <a:pPr>
              <a:spcAft>
                <a:spcPts val="1000"/>
              </a:spcAft>
            </a:pPr>
            <a:r>
              <a:rPr lang="hu-HU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...a személyes adatok megszerzésének időpontjában…</a:t>
            </a:r>
          </a:p>
          <a:p>
            <a:pPr>
              <a:spcAft>
                <a:spcPts val="1000"/>
              </a:spcAft>
            </a:pPr>
            <a:endParaRPr lang="hu-HU" sz="2400" i="1" dirty="0"/>
          </a:p>
          <a:p>
            <a:pPr>
              <a:spcAft>
                <a:spcPts val="1000"/>
              </a:spcAft>
            </a:pPr>
            <a:r>
              <a:rPr lang="hu-HU" sz="2400" i="1" dirty="0">
                <a:solidFill>
                  <a:srgbClr val="760000"/>
                </a:solidFill>
              </a:rPr>
              <a:t>Ha nem az érintettől gyűjtöttem</a:t>
            </a:r>
          </a:p>
          <a:p>
            <a:pPr>
              <a:spcAft>
                <a:spcPts val="1000"/>
              </a:spcAft>
            </a:pPr>
            <a:r>
              <a:rPr lang="hu-HU" sz="2400" i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…megszerzésétől számított észszerű határidőn, de legkésőbb egy hónapon belül;</a:t>
            </a:r>
          </a:p>
          <a:p>
            <a:pPr>
              <a:spcAft>
                <a:spcPts val="1000"/>
              </a:spcAft>
            </a:pPr>
            <a:r>
              <a:rPr lang="hu-HU" sz="2400" i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kapcsolattartás céljára használják, legalább az érintettel való első kapcsolatfelvétel alkalmával; vagy</a:t>
            </a:r>
          </a:p>
          <a:p>
            <a:pPr>
              <a:spcAft>
                <a:spcPts val="1000"/>
              </a:spcAft>
            </a:pPr>
            <a:r>
              <a:rPr lang="hu-HU" sz="2400" i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ha várhatóan más címzettel is közlik az adatokat, legkésőbb a személyes adatok első alkalommal való közlésekor.</a:t>
            </a:r>
          </a:p>
          <a:p>
            <a:pPr>
              <a:spcAft>
                <a:spcPts val="1000"/>
              </a:spcAft>
            </a:pPr>
            <a:endParaRPr lang="hu-HU" sz="2400" i="1" dirty="0"/>
          </a:p>
          <a:p>
            <a:pPr>
              <a:spcAft>
                <a:spcPts val="1000"/>
              </a:spcAft>
            </a:pPr>
            <a:endParaRPr lang="hu-HU" sz="2400" i="1" dirty="0"/>
          </a:p>
          <a:p>
            <a:pPr>
              <a:spcAft>
                <a:spcPts val="1000"/>
              </a:spcAft>
            </a:pPr>
            <a:endParaRPr lang="hu-HU" sz="2400" i="1" dirty="0"/>
          </a:p>
          <a:p>
            <a:pPr>
              <a:spcAft>
                <a:spcPts val="1000"/>
              </a:spcAft>
            </a:pPr>
            <a:endParaRPr lang="hu-HU" sz="2400" dirty="0"/>
          </a:p>
        </p:txBody>
      </p:sp>
    </p:spTree>
    <p:extLst>
      <p:ext uri="{BB962C8B-B14F-4D97-AF65-F5344CB8AC3E}">
        <p14:creationId xmlns:p14="http://schemas.microsoft.com/office/powerpoint/2010/main" xmlns="" val="18352205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ép 3">
            <a:extLst>
              <a:ext uri="{FF2B5EF4-FFF2-40B4-BE49-F238E27FC236}">
                <a16:creationId xmlns:a16="http://schemas.microsoft.com/office/drawing/2014/main" xmlns="" id="{9A89570A-D8B4-42B0-8B24-EC2BFE1EF67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8588" y="1"/>
            <a:ext cx="1743754" cy="1600200"/>
          </a:xfrm>
          <a:prstGeom prst="rect">
            <a:avLst/>
          </a:prstGeom>
        </p:spPr>
      </p:pic>
      <p:pic>
        <p:nvPicPr>
          <p:cNvPr id="6" name="Kép 5">
            <a:extLst>
              <a:ext uri="{FF2B5EF4-FFF2-40B4-BE49-F238E27FC236}">
                <a16:creationId xmlns:a16="http://schemas.microsoft.com/office/drawing/2014/main" xmlns="" id="{E8B973AB-D9AC-49C1-8C85-8545043CF28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31629" y="0"/>
            <a:ext cx="3581400" cy="1485900"/>
          </a:xfrm>
          <a:prstGeom prst="rect">
            <a:avLst/>
          </a:prstGeom>
        </p:spPr>
      </p:pic>
      <p:pic>
        <p:nvPicPr>
          <p:cNvPr id="7" name="Kép 6">
            <a:extLst>
              <a:ext uri="{FF2B5EF4-FFF2-40B4-BE49-F238E27FC236}">
                <a16:creationId xmlns:a16="http://schemas.microsoft.com/office/drawing/2014/main" xmlns="" id="{7A58B7E2-6C96-48F1-8BF6-CA44937A907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777843" y="5186589"/>
            <a:ext cx="4038600" cy="1685925"/>
          </a:xfrm>
          <a:prstGeom prst="rect">
            <a:avLst/>
          </a:prstGeom>
        </p:spPr>
      </p:pic>
      <p:sp>
        <p:nvSpPr>
          <p:cNvPr id="8" name="Cím 7">
            <a:extLst>
              <a:ext uri="{FF2B5EF4-FFF2-40B4-BE49-F238E27FC236}">
                <a16:creationId xmlns:a16="http://schemas.microsoft.com/office/drawing/2014/main" xmlns="" id="{01A0FB11-3781-418D-94F0-1FBDD78A85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588" y="333830"/>
            <a:ext cx="10073935" cy="1115785"/>
          </a:xfrm>
        </p:spPr>
        <p:txBody>
          <a:bodyPr>
            <a:normAutofit/>
          </a:bodyPr>
          <a:lstStyle/>
          <a:p>
            <a:pPr algn="ctr"/>
            <a:r>
              <a:rPr lang="hu-HU" sz="6000" b="1" dirty="0">
                <a:solidFill>
                  <a:srgbClr val="520113"/>
                </a:solidFill>
              </a:rPr>
              <a:t>A jogalapok</a:t>
            </a:r>
          </a:p>
        </p:txBody>
      </p:sp>
      <p:sp>
        <p:nvSpPr>
          <p:cNvPr id="5" name="Téglalap 4">
            <a:extLst>
              <a:ext uri="{FF2B5EF4-FFF2-40B4-BE49-F238E27FC236}">
                <a16:creationId xmlns:a16="http://schemas.microsoft.com/office/drawing/2014/main" xmlns="" id="{77EC11FF-47E5-4AC9-B39E-BBCDD2A66D12}"/>
              </a:ext>
            </a:extLst>
          </p:cNvPr>
          <p:cNvSpPr/>
          <p:nvPr/>
        </p:nvSpPr>
        <p:spPr>
          <a:xfrm>
            <a:off x="1274820" y="2527053"/>
            <a:ext cx="203475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</a:pPr>
            <a:r>
              <a:rPr lang="hu-HU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Hozzájárulás</a:t>
            </a:r>
          </a:p>
        </p:txBody>
      </p:sp>
      <p:sp>
        <p:nvSpPr>
          <p:cNvPr id="9" name="Téglalap 8">
            <a:extLst>
              <a:ext uri="{FF2B5EF4-FFF2-40B4-BE49-F238E27FC236}">
                <a16:creationId xmlns:a16="http://schemas.microsoft.com/office/drawing/2014/main" xmlns="" id="{AADE092E-A6B8-4607-8A93-3FAEF92EE287}"/>
              </a:ext>
            </a:extLst>
          </p:cNvPr>
          <p:cNvSpPr/>
          <p:nvPr/>
        </p:nvSpPr>
        <p:spPr>
          <a:xfrm>
            <a:off x="3027019" y="3738744"/>
            <a:ext cx="188836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1000"/>
              </a:spcAft>
            </a:pPr>
            <a:r>
              <a:rPr lang="hu-HU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Szerződés </a:t>
            </a:r>
            <a:br>
              <a:rPr lang="hu-HU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</a:br>
            <a:r>
              <a:rPr lang="hu-HU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teljesítése</a:t>
            </a:r>
          </a:p>
        </p:txBody>
      </p:sp>
      <p:sp>
        <p:nvSpPr>
          <p:cNvPr id="10" name="Téglalap 9">
            <a:extLst>
              <a:ext uri="{FF2B5EF4-FFF2-40B4-BE49-F238E27FC236}">
                <a16:creationId xmlns:a16="http://schemas.microsoft.com/office/drawing/2014/main" xmlns="" id="{523540A6-DE20-4A9D-9A0C-38D71AFB12F0}"/>
              </a:ext>
            </a:extLst>
          </p:cNvPr>
          <p:cNvSpPr/>
          <p:nvPr/>
        </p:nvSpPr>
        <p:spPr>
          <a:xfrm>
            <a:off x="8235791" y="3738744"/>
            <a:ext cx="3485887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</a:pPr>
            <a:r>
              <a:rPr lang="hu-HU" sz="28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Közérdek</a:t>
            </a:r>
            <a:br>
              <a:rPr lang="hu-HU" sz="2800" dirty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hu-HU" sz="28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közhatalom</a:t>
            </a:r>
          </a:p>
        </p:txBody>
      </p:sp>
      <p:sp>
        <p:nvSpPr>
          <p:cNvPr id="11" name="Téglalap 10">
            <a:extLst>
              <a:ext uri="{FF2B5EF4-FFF2-40B4-BE49-F238E27FC236}">
                <a16:creationId xmlns:a16="http://schemas.microsoft.com/office/drawing/2014/main" xmlns="" id="{44CAAEB4-2C44-450B-9FB5-7A07DAD4A3D8}"/>
              </a:ext>
            </a:extLst>
          </p:cNvPr>
          <p:cNvSpPr/>
          <p:nvPr/>
        </p:nvSpPr>
        <p:spPr>
          <a:xfrm>
            <a:off x="1288712" y="5442255"/>
            <a:ext cx="2034751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1000"/>
              </a:spcAft>
            </a:pPr>
            <a:r>
              <a:rPr lang="hu-HU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Jogi </a:t>
            </a:r>
            <a:br>
              <a:rPr lang="hu-HU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</a:br>
            <a:r>
              <a:rPr lang="hu-HU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kötelezettség</a:t>
            </a:r>
          </a:p>
        </p:txBody>
      </p:sp>
      <p:sp>
        <p:nvSpPr>
          <p:cNvPr id="12" name="Téglalap 11">
            <a:extLst>
              <a:ext uri="{FF2B5EF4-FFF2-40B4-BE49-F238E27FC236}">
                <a16:creationId xmlns:a16="http://schemas.microsoft.com/office/drawing/2014/main" xmlns="" id="{40CB4713-D853-4A3A-9F1B-7971534E05E6}"/>
              </a:ext>
            </a:extLst>
          </p:cNvPr>
          <p:cNvSpPr/>
          <p:nvPr/>
        </p:nvSpPr>
        <p:spPr>
          <a:xfrm>
            <a:off x="6657326" y="2234511"/>
            <a:ext cx="2241033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</a:pPr>
            <a:r>
              <a:rPr lang="hu-HU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Létfontosságú </a:t>
            </a:r>
            <a:br>
              <a:rPr lang="hu-HU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</a:br>
            <a:r>
              <a:rPr lang="hu-HU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érdek</a:t>
            </a:r>
          </a:p>
        </p:txBody>
      </p:sp>
      <p:sp>
        <p:nvSpPr>
          <p:cNvPr id="13" name="Téglalap 12">
            <a:extLst>
              <a:ext uri="{FF2B5EF4-FFF2-40B4-BE49-F238E27FC236}">
                <a16:creationId xmlns:a16="http://schemas.microsoft.com/office/drawing/2014/main" xmlns="" id="{45C15BE5-1F49-4B71-9332-48B65FC94A4D}"/>
              </a:ext>
            </a:extLst>
          </p:cNvPr>
          <p:cNvSpPr/>
          <p:nvPr/>
        </p:nvSpPr>
        <p:spPr>
          <a:xfrm>
            <a:off x="5842466" y="5318590"/>
            <a:ext cx="237943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</a:pPr>
            <a:r>
              <a:rPr lang="hu-HU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Jogos érdek</a:t>
            </a:r>
          </a:p>
        </p:txBody>
      </p:sp>
      <p:pic>
        <p:nvPicPr>
          <p:cNvPr id="15" name="Kép 14" descr="A képen sziluett látható&#10;&#10;Automatikusan generált leírás">
            <a:extLst>
              <a:ext uri="{FF2B5EF4-FFF2-40B4-BE49-F238E27FC236}">
                <a16:creationId xmlns:a16="http://schemas.microsoft.com/office/drawing/2014/main" xmlns="" id="{1EDF9A7B-656D-413A-9B45-BB7F3118C79C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325163" y="1943396"/>
            <a:ext cx="1105524" cy="1158628"/>
          </a:xfrm>
          <a:prstGeom prst="rect">
            <a:avLst/>
          </a:prstGeom>
        </p:spPr>
      </p:pic>
      <p:pic>
        <p:nvPicPr>
          <p:cNvPr id="17" name="Kép 16">
            <a:extLst>
              <a:ext uri="{FF2B5EF4-FFF2-40B4-BE49-F238E27FC236}">
                <a16:creationId xmlns:a16="http://schemas.microsoft.com/office/drawing/2014/main" xmlns="" id="{55223BF1-5A82-4004-B18B-60DA150C389B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071986" y="5242977"/>
            <a:ext cx="1411711" cy="1427573"/>
          </a:xfrm>
          <a:prstGeom prst="rect">
            <a:avLst/>
          </a:prstGeom>
        </p:spPr>
      </p:pic>
      <p:pic>
        <p:nvPicPr>
          <p:cNvPr id="19" name="Kép 18">
            <a:extLst>
              <a:ext uri="{FF2B5EF4-FFF2-40B4-BE49-F238E27FC236}">
                <a16:creationId xmlns:a16="http://schemas.microsoft.com/office/drawing/2014/main" xmlns="" id="{B575ED39-01B5-43FA-B3A4-C6D9D6DF47B0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546476" y="3656710"/>
            <a:ext cx="1036515" cy="1291161"/>
          </a:xfrm>
          <a:prstGeom prst="rect">
            <a:avLst/>
          </a:prstGeom>
        </p:spPr>
      </p:pic>
      <p:sp>
        <p:nvSpPr>
          <p:cNvPr id="20" name="Szövegdoboz 19">
            <a:extLst>
              <a:ext uri="{FF2B5EF4-FFF2-40B4-BE49-F238E27FC236}">
                <a16:creationId xmlns:a16="http://schemas.microsoft.com/office/drawing/2014/main" xmlns="" id="{8061C061-08BC-4E1C-9E66-FCC19D62E537}"/>
              </a:ext>
            </a:extLst>
          </p:cNvPr>
          <p:cNvSpPr txBox="1"/>
          <p:nvPr/>
        </p:nvSpPr>
        <p:spPr>
          <a:xfrm>
            <a:off x="3430322" y="4940043"/>
            <a:ext cx="108175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2000" dirty="0">
                <a:solidFill>
                  <a:srgbClr val="520113"/>
                </a:solidFill>
              </a:rPr>
              <a:t>§</a:t>
            </a:r>
          </a:p>
        </p:txBody>
      </p:sp>
      <p:pic>
        <p:nvPicPr>
          <p:cNvPr id="22" name="Ábra 21" descr="Mentőautó">
            <a:extLst>
              <a:ext uri="{FF2B5EF4-FFF2-40B4-BE49-F238E27FC236}">
                <a16:creationId xmlns:a16="http://schemas.microsoft.com/office/drawing/2014/main" xmlns="" id="{836DC1CB-9E22-41FB-BAB6-ED45510906F2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xmlns="" val="0"/>
              </a:ext>
              <a:ext uri="{96DAC541-7B7A-43D3-8B79-37D633B846F1}">
                <asvg:svgBlip xmlns:asvg="http://schemas.microsoft.com/office/drawing/2016/SVG/main" xmlns="" r:embed="rId10"/>
              </a:ext>
            </a:extLst>
          </a:blip>
          <a:stretch>
            <a:fillRect/>
          </a:stretch>
        </p:blipFill>
        <p:spPr>
          <a:xfrm>
            <a:off x="8846925" y="1901689"/>
            <a:ext cx="1869570" cy="1869570"/>
          </a:xfrm>
          <a:prstGeom prst="rect">
            <a:avLst/>
          </a:prstGeom>
        </p:spPr>
      </p:pic>
      <p:pic>
        <p:nvPicPr>
          <p:cNvPr id="24" name="Ábra 23" descr="Pilóta">
            <a:extLst>
              <a:ext uri="{FF2B5EF4-FFF2-40B4-BE49-F238E27FC236}">
                <a16:creationId xmlns:a16="http://schemas.microsoft.com/office/drawing/2014/main" xmlns="" id="{33306892-86AB-4A42-A1E3-5F4BB32DCD49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xmlns="" val="0"/>
              </a:ext>
              <a:ext uri="{96DAC541-7B7A-43D3-8B79-37D633B846F1}">
                <asvg:svgBlip xmlns:asvg="http://schemas.microsoft.com/office/drawing/2016/SVG/main" xmlns="" r:embed="rId12"/>
              </a:ext>
            </a:extLst>
          </a:blip>
          <a:stretch>
            <a:fillRect/>
          </a:stretch>
        </p:blipFill>
        <p:spPr>
          <a:xfrm>
            <a:off x="6887672" y="3617766"/>
            <a:ext cx="1243957" cy="12439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9871982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9" grpId="0"/>
      <p:bldP spid="10" grpId="0"/>
      <p:bldP spid="11" grpId="0"/>
      <p:bldP spid="12" grpId="0"/>
      <p:bldP spid="13" grpId="0"/>
      <p:bldP spid="2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ép 3">
            <a:extLst>
              <a:ext uri="{FF2B5EF4-FFF2-40B4-BE49-F238E27FC236}">
                <a16:creationId xmlns:a16="http://schemas.microsoft.com/office/drawing/2014/main" xmlns="" id="{9A89570A-D8B4-42B0-8B24-EC2BFE1EF67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8588" y="1"/>
            <a:ext cx="1743754" cy="1600200"/>
          </a:xfrm>
          <a:prstGeom prst="rect">
            <a:avLst/>
          </a:prstGeom>
        </p:spPr>
      </p:pic>
      <p:pic>
        <p:nvPicPr>
          <p:cNvPr id="6" name="Kép 5">
            <a:extLst>
              <a:ext uri="{FF2B5EF4-FFF2-40B4-BE49-F238E27FC236}">
                <a16:creationId xmlns:a16="http://schemas.microsoft.com/office/drawing/2014/main" xmlns="" id="{E8B973AB-D9AC-49C1-8C85-8545043CF28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31629" y="0"/>
            <a:ext cx="3581400" cy="1485900"/>
          </a:xfrm>
          <a:prstGeom prst="rect">
            <a:avLst/>
          </a:prstGeom>
        </p:spPr>
      </p:pic>
      <p:pic>
        <p:nvPicPr>
          <p:cNvPr id="7" name="Kép 6">
            <a:extLst>
              <a:ext uri="{FF2B5EF4-FFF2-40B4-BE49-F238E27FC236}">
                <a16:creationId xmlns:a16="http://schemas.microsoft.com/office/drawing/2014/main" xmlns="" id="{7A58B7E2-6C96-48F1-8BF6-CA44937A907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77843" y="5186589"/>
            <a:ext cx="4038600" cy="1685925"/>
          </a:xfrm>
          <a:prstGeom prst="rect">
            <a:avLst/>
          </a:prstGeom>
        </p:spPr>
      </p:pic>
      <p:sp>
        <p:nvSpPr>
          <p:cNvPr id="2" name="Cím 1">
            <a:extLst>
              <a:ext uri="{FF2B5EF4-FFF2-40B4-BE49-F238E27FC236}">
                <a16:creationId xmlns:a16="http://schemas.microsoft.com/office/drawing/2014/main" xmlns="" id="{19C35E3F-D51E-42C8-950F-86868D29B8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58776" y="2775586"/>
            <a:ext cx="711760" cy="1191351"/>
          </a:xfrm>
        </p:spPr>
        <p:txBody>
          <a:bodyPr>
            <a:normAutofit/>
          </a:bodyPr>
          <a:lstStyle/>
          <a:p>
            <a:r>
              <a:rPr lang="hu-HU" sz="8000" b="1" dirty="0">
                <a:solidFill>
                  <a:srgbClr val="520113"/>
                </a:solidFill>
              </a:rPr>
              <a:t>R</a:t>
            </a:r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xmlns="" id="{43F3AD64-C99B-4BC0-9D5E-B82949A628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931920"/>
            <a:ext cx="9144000" cy="1325880"/>
          </a:xfrm>
        </p:spPr>
        <p:txBody>
          <a:bodyPr/>
          <a:lstStyle/>
          <a:p>
            <a:r>
              <a:rPr lang="hu-HU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2019.05.24</a:t>
            </a:r>
          </a:p>
        </p:txBody>
      </p:sp>
      <p:sp>
        <p:nvSpPr>
          <p:cNvPr id="8" name="Cím 1">
            <a:extLst>
              <a:ext uri="{FF2B5EF4-FFF2-40B4-BE49-F238E27FC236}">
                <a16:creationId xmlns:a16="http://schemas.microsoft.com/office/drawing/2014/main" xmlns="" id="{4595AE5C-08C4-4AF6-8C16-FCDF9A61BFD3}"/>
              </a:ext>
            </a:extLst>
          </p:cNvPr>
          <p:cNvSpPr txBox="1">
            <a:spLocks/>
          </p:cNvSpPr>
          <p:nvPr/>
        </p:nvSpPr>
        <p:spPr>
          <a:xfrm>
            <a:off x="7300338" y="2829713"/>
            <a:ext cx="1922585" cy="1191351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u-HU" sz="8000" b="1" dirty="0">
                <a:solidFill>
                  <a:srgbClr val="50000F"/>
                </a:solidFill>
              </a:rPr>
              <a:t>éter</a:t>
            </a:r>
          </a:p>
        </p:txBody>
      </p:sp>
      <p:sp>
        <p:nvSpPr>
          <p:cNvPr id="9" name="Cím 1">
            <a:extLst>
              <a:ext uri="{FF2B5EF4-FFF2-40B4-BE49-F238E27FC236}">
                <a16:creationId xmlns:a16="http://schemas.microsoft.com/office/drawing/2014/main" xmlns="" id="{A97FB586-94F9-4A6B-B605-B357466F7CAE}"/>
              </a:ext>
            </a:extLst>
          </p:cNvPr>
          <p:cNvSpPr txBox="1">
            <a:spLocks/>
          </p:cNvSpPr>
          <p:nvPr/>
        </p:nvSpPr>
        <p:spPr>
          <a:xfrm>
            <a:off x="6907826" y="2784329"/>
            <a:ext cx="711760" cy="1191351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u-HU" sz="8000" b="1" dirty="0">
                <a:solidFill>
                  <a:srgbClr val="520113"/>
                </a:solidFill>
              </a:rPr>
              <a:t>P</a:t>
            </a:r>
          </a:p>
        </p:txBody>
      </p:sp>
      <p:sp>
        <p:nvSpPr>
          <p:cNvPr id="10" name="Cím 1">
            <a:extLst>
              <a:ext uri="{FF2B5EF4-FFF2-40B4-BE49-F238E27FC236}">
                <a16:creationId xmlns:a16="http://schemas.microsoft.com/office/drawing/2014/main" xmlns="" id="{7C375C4E-F5D5-4C37-8A38-FB7B666775FF}"/>
              </a:ext>
            </a:extLst>
          </p:cNvPr>
          <p:cNvSpPr txBox="1">
            <a:spLocks/>
          </p:cNvSpPr>
          <p:nvPr/>
        </p:nvSpPr>
        <p:spPr>
          <a:xfrm>
            <a:off x="3478608" y="2784329"/>
            <a:ext cx="396077" cy="1191351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u-HU" sz="8000" b="1" dirty="0">
                <a:solidFill>
                  <a:srgbClr val="520113"/>
                </a:solidFill>
              </a:rPr>
              <a:t>D</a:t>
            </a:r>
          </a:p>
        </p:txBody>
      </p:sp>
      <p:sp>
        <p:nvSpPr>
          <p:cNvPr id="11" name="Cím 1">
            <a:extLst>
              <a:ext uri="{FF2B5EF4-FFF2-40B4-BE49-F238E27FC236}">
                <a16:creationId xmlns:a16="http://schemas.microsoft.com/office/drawing/2014/main" xmlns="" id="{5AD26576-78E6-480D-958A-E634D86AABA0}"/>
              </a:ext>
            </a:extLst>
          </p:cNvPr>
          <p:cNvSpPr txBox="1">
            <a:spLocks/>
          </p:cNvSpPr>
          <p:nvPr/>
        </p:nvSpPr>
        <p:spPr>
          <a:xfrm>
            <a:off x="4836603" y="2775531"/>
            <a:ext cx="711760" cy="1191351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u-HU" sz="8000" b="1" dirty="0">
                <a:solidFill>
                  <a:srgbClr val="520113"/>
                </a:solidFill>
              </a:rPr>
              <a:t>G</a:t>
            </a:r>
          </a:p>
        </p:txBody>
      </p:sp>
      <p:sp>
        <p:nvSpPr>
          <p:cNvPr id="12" name="Cím 1">
            <a:extLst>
              <a:ext uri="{FF2B5EF4-FFF2-40B4-BE49-F238E27FC236}">
                <a16:creationId xmlns:a16="http://schemas.microsoft.com/office/drawing/2014/main" xmlns="" id="{C8A5D2E8-AFD3-45BC-BF4A-4537FEF94E71}"/>
              </a:ext>
            </a:extLst>
          </p:cNvPr>
          <p:cNvSpPr txBox="1">
            <a:spLocks/>
          </p:cNvSpPr>
          <p:nvPr/>
        </p:nvSpPr>
        <p:spPr>
          <a:xfrm>
            <a:off x="4371243" y="2784329"/>
            <a:ext cx="386865" cy="1191351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u-HU" sz="8000" b="1" dirty="0">
                <a:solidFill>
                  <a:srgbClr val="50000F"/>
                </a:solidFill>
              </a:rPr>
              <a:t>.</a:t>
            </a:r>
          </a:p>
        </p:txBody>
      </p:sp>
      <p:sp>
        <p:nvSpPr>
          <p:cNvPr id="13" name="Cím 1">
            <a:extLst>
              <a:ext uri="{FF2B5EF4-FFF2-40B4-BE49-F238E27FC236}">
                <a16:creationId xmlns:a16="http://schemas.microsoft.com/office/drawing/2014/main" xmlns="" id="{A2DDD5FF-A2B2-419D-B2B6-86A7AEB59CAA}"/>
              </a:ext>
            </a:extLst>
          </p:cNvPr>
          <p:cNvSpPr txBox="1">
            <a:spLocks/>
          </p:cNvSpPr>
          <p:nvPr/>
        </p:nvSpPr>
        <p:spPr>
          <a:xfrm>
            <a:off x="5253404" y="2775531"/>
            <a:ext cx="1652953" cy="1191351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u-HU" sz="8000" b="1" dirty="0" err="1">
                <a:solidFill>
                  <a:srgbClr val="50000F"/>
                </a:solidFill>
              </a:rPr>
              <a:t>aál</a:t>
            </a:r>
            <a:endParaRPr lang="hu-HU" sz="8000" b="1" dirty="0">
              <a:solidFill>
                <a:srgbClr val="50000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763427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3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3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3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3000"/>
                            </p:stCondLst>
                            <p:childTnLst>
                              <p:par>
                                <p:cTn id="15" presetID="37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18 -0.00138 L -0.0194 -0.00648 C -0.02356 -0.00763 -0.02981 -0.0081 -0.03606 -0.0081 C -0.04375 -0.0081 -0.04974 -0.00763 -0.0539 -0.00648 L -0.07317 -0.00138 " pathEditMode="relative" rAng="0" ptsTypes="AAAAA">
                                      <p:cBhvr>
                                        <p:cTn id="16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724" y="-34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0"/>
                            </p:stCondLst>
                            <p:childTnLst>
                              <p:par>
                                <p:cTn id="18" presetID="37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125E-6 -0.00047 L 0.05782 -0.15996 C 0.06993 -0.19584 0.08828 -0.21505 0.10729 -0.21505 C 0.12943 -0.21505 0.14688 -0.19584 0.15886 -0.15996 L 0.21797 -0.00047 " pathEditMode="relative" rAng="0" ptsTypes="AAAAA">
                                      <p:cBhvr>
                                        <p:cTn id="1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898" y="-1074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7000"/>
                            </p:stCondLst>
                            <p:childTnLst>
                              <p:par>
                                <p:cTn id="21" presetID="37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13 -0.00185 L 0.04662 -0.11574 C 0.05638 -0.1412 0.07123 -0.15486 0.08633 -0.15486 C 0.10391 -0.15486 0.11784 -0.1412 0.12761 -0.11574 L 0.17487 -0.00185 " pathEditMode="relative" rAng="0" ptsTypes="AAAAA">
                                      <p:cBhvr>
                                        <p:cTn id="22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737" y="-766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/>
      <p:bldP spid="9" grpId="0"/>
      <p:bldP spid="10" grpId="0"/>
      <p:bldP spid="13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ép 3">
            <a:extLst>
              <a:ext uri="{FF2B5EF4-FFF2-40B4-BE49-F238E27FC236}">
                <a16:creationId xmlns:a16="http://schemas.microsoft.com/office/drawing/2014/main" xmlns="" id="{9A89570A-D8B4-42B0-8B24-EC2BFE1EF67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8588" y="1"/>
            <a:ext cx="1743754" cy="1600200"/>
          </a:xfrm>
          <a:prstGeom prst="rect">
            <a:avLst/>
          </a:prstGeom>
        </p:spPr>
      </p:pic>
      <p:pic>
        <p:nvPicPr>
          <p:cNvPr id="6" name="Kép 5">
            <a:extLst>
              <a:ext uri="{FF2B5EF4-FFF2-40B4-BE49-F238E27FC236}">
                <a16:creationId xmlns:a16="http://schemas.microsoft.com/office/drawing/2014/main" xmlns="" id="{E8B973AB-D9AC-49C1-8C85-8545043CF28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31629" y="0"/>
            <a:ext cx="3581400" cy="1485900"/>
          </a:xfrm>
          <a:prstGeom prst="rect">
            <a:avLst/>
          </a:prstGeom>
        </p:spPr>
      </p:pic>
      <p:pic>
        <p:nvPicPr>
          <p:cNvPr id="7" name="Kép 6">
            <a:extLst>
              <a:ext uri="{FF2B5EF4-FFF2-40B4-BE49-F238E27FC236}">
                <a16:creationId xmlns:a16="http://schemas.microsoft.com/office/drawing/2014/main" xmlns="" id="{7A58B7E2-6C96-48F1-8BF6-CA44937A907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777843" y="5186589"/>
            <a:ext cx="4038600" cy="1685925"/>
          </a:xfrm>
          <a:prstGeom prst="rect">
            <a:avLst/>
          </a:prstGeom>
        </p:spPr>
      </p:pic>
      <p:sp>
        <p:nvSpPr>
          <p:cNvPr id="8" name="Cím 7">
            <a:extLst>
              <a:ext uri="{FF2B5EF4-FFF2-40B4-BE49-F238E27FC236}">
                <a16:creationId xmlns:a16="http://schemas.microsoft.com/office/drawing/2014/main" xmlns="" id="{01A0FB11-3781-418D-94F0-1FBDD78A85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588" y="333830"/>
            <a:ext cx="10073935" cy="1115785"/>
          </a:xfrm>
        </p:spPr>
        <p:txBody>
          <a:bodyPr>
            <a:normAutofit/>
          </a:bodyPr>
          <a:lstStyle/>
          <a:p>
            <a:pPr algn="ctr"/>
            <a:r>
              <a:rPr lang="hu-HU" sz="6000" b="1" dirty="0">
                <a:solidFill>
                  <a:srgbClr val="520113"/>
                </a:solidFill>
              </a:rPr>
              <a:t>A jogalapok</a:t>
            </a:r>
          </a:p>
        </p:txBody>
      </p:sp>
      <p:sp>
        <p:nvSpPr>
          <p:cNvPr id="18" name="Téglalap 17">
            <a:extLst>
              <a:ext uri="{FF2B5EF4-FFF2-40B4-BE49-F238E27FC236}">
                <a16:creationId xmlns:a16="http://schemas.microsoft.com/office/drawing/2014/main" xmlns="" id="{1C2C299F-2F34-470B-9B39-DDED0AEDEACA}"/>
              </a:ext>
            </a:extLst>
          </p:cNvPr>
          <p:cNvSpPr/>
          <p:nvPr/>
        </p:nvSpPr>
        <p:spPr>
          <a:xfrm>
            <a:off x="1000465" y="1600201"/>
            <a:ext cx="9506858" cy="68223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</a:pPr>
            <a:r>
              <a:rPr lang="hu-HU" sz="2200" b="1" i="1" dirty="0">
                <a:solidFill>
                  <a:srgbClr val="760000"/>
                </a:solidFill>
              </a:rPr>
              <a:t>9. Cikk </a:t>
            </a:r>
          </a:p>
          <a:p>
            <a:r>
              <a:rPr lang="hu-HU" sz="2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„</a:t>
            </a:r>
            <a:r>
              <a:rPr lang="hu-HU" sz="2200" b="1" dirty="0"/>
              <a:t>A személyes adatok különleges kategóriáinak kezelése</a:t>
            </a:r>
          </a:p>
          <a:p>
            <a:endParaRPr lang="hu-HU" sz="2200" b="1" i="1" dirty="0">
              <a:solidFill>
                <a:srgbClr val="760000"/>
              </a:solidFill>
            </a:endParaRPr>
          </a:p>
          <a:p>
            <a:r>
              <a:rPr lang="hu-HU" sz="2200" b="1" i="1" dirty="0">
                <a:solidFill>
                  <a:srgbClr val="760000"/>
                </a:solidFill>
              </a:rPr>
              <a:t>Főszabály</a:t>
            </a:r>
          </a:p>
          <a:p>
            <a:r>
              <a:rPr lang="hu-HU" sz="2200" dirty="0"/>
              <a:t>(1)   A faji vagy etnikai származásra, politikai véleményre, vallási vagy világnézeti meggyőződésre vagy szakszervezeti tagságra utaló személyes adatok, valamint a természetes személyek egyedi azonosítását célzó genetikai és </a:t>
            </a:r>
            <a:r>
              <a:rPr lang="hu-HU" sz="2200" dirty="0" err="1"/>
              <a:t>biometrikus</a:t>
            </a:r>
            <a:r>
              <a:rPr lang="hu-HU" sz="2200" dirty="0"/>
              <a:t> adatok, az egészségügyi adatok és a természetes személyek szexuális életére vagy szexuális irányultságára vonatkozó személyes adatok kezelése tilos.”</a:t>
            </a:r>
          </a:p>
          <a:p>
            <a:endParaRPr lang="hu-HU" sz="2200" dirty="0"/>
          </a:p>
          <a:p>
            <a:r>
              <a:rPr lang="hu-HU" sz="2200" b="1" i="1" dirty="0">
                <a:solidFill>
                  <a:srgbClr val="50000F"/>
                </a:solidFill>
              </a:rPr>
              <a:t>Kivételek</a:t>
            </a:r>
          </a:p>
          <a:p>
            <a:r>
              <a:rPr lang="hu-HU" sz="2200" dirty="0"/>
              <a:t>(2) …” A kivételeket a 2-es bekezdés tartalmazza</a:t>
            </a:r>
          </a:p>
          <a:p>
            <a:r>
              <a:rPr lang="hu-HU" sz="2200" dirty="0" err="1"/>
              <a:t>Pl</a:t>
            </a:r>
            <a:r>
              <a:rPr lang="hu-HU" sz="2200" dirty="0"/>
              <a:t>: hozzájárulás, ha </a:t>
            </a:r>
            <a:r>
              <a:rPr lang="hu-HU" sz="2200" dirty="0" err="1"/>
              <a:t>jsz</a:t>
            </a:r>
            <a:r>
              <a:rPr lang="hu-HU" sz="2200" dirty="0"/>
              <a:t>. nem zárja ki, létfontosságú érdek, </a:t>
            </a:r>
          </a:p>
          <a:p>
            <a:r>
              <a:rPr lang="hu-HU" sz="2200" dirty="0"/>
              <a:t>már nyilvánosságra hozta, stb. </a:t>
            </a:r>
          </a:p>
          <a:p>
            <a:pPr>
              <a:spcAft>
                <a:spcPts val="1000"/>
              </a:spcAft>
            </a:pPr>
            <a:endParaRPr lang="hu-HU" sz="2400" i="1" dirty="0"/>
          </a:p>
          <a:p>
            <a:pPr>
              <a:spcAft>
                <a:spcPts val="1000"/>
              </a:spcAft>
            </a:pPr>
            <a:endParaRPr lang="hu-HU" sz="2400" i="1" dirty="0"/>
          </a:p>
          <a:p>
            <a:pPr>
              <a:spcAft>
                <a:spcPts val="1000"/>
              </a:spcAft>
            </a:pPr>
            <a:endParaRPr lang="hu-HU" sz="2400" i="1" dirty="0"/>
          </a:p>
          <a:p>
            <a:pPr>
              <a:spcAft>
                <a:spcPts val="1000"/>
              </a:spcAft>
            </a:pPr>
            <a:endParaRPr lang="hu-HU" sz="2400" dirty="0"/>
          </a:p>
        </p:txBody>
      </p:sp>
    </p:spTree>
    <p:extLst>
      <p:ext uri="{BB962C8B-B14F-4D97-AF65-F5344CB8AC3E}">
        <p14:creationId xmlns:p14="http://schemas.microsoft.com/office/powerpoint/2010/main" xmlns="" val="23344201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ép 3">
            <a:extLst>
              <a:ext uri="{FF2B5EF4-FFF2-40B4-BE49-F238E27FC236}">
                <a16:creationId xmlns:a16="http://schemas.microsoft.com/office/drawing/2014/main" xmlns="" id="{9A89570A-D8B4-42B0-8B24-EC2BFE1EF67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8588" y="1"/>
            <a:ext cx="1743754" cy="1600200"/>
          </a:xfrm>
          <a:prstGeom prst="rect">
            <a:avLst/>
          </a:prstGeom>
        </p:spPr>
      </p:pic>
      <p:pic>
        <p:nvPicPr>
          <p:cNvPr id="6" name="Kép 5">
            <a:extLst>
              <a:ext uri="{FF2B5EF4-FFF2-40B4-BE49-F238E27FC236}">
                <a16:creationId xmlns:a16="http://schemas.microsoft.com/office/drawing/2014/main" xmlns="" id="{E8B973AB-D9AC-49C1-8C85-8545043CF28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31629" y="0"/>
            <a:ext cx="3581400" cy="1485900"/>
          </a:xfrm>
          <a:prstGeom prst="rect">
            <a:avLst/>
          </a:prstGeom>
        </p:spPr>
      </p:pic>
      <p:pic>
        <p:nvPicPr>
          <p:cNvPr id="7" name="Kép 6">
            <a:extLst>
              <a:ext uri="{FF2B5EF4-FFF2-40B4-BE49-F238E27FC236}">
                <a16:creationId xmlns:a16="http://schemas.microsoft.com/office/drawing/2014/main" xmlns="" id="{7A58B7E2-6C96-48F1-8BF6-CA44937A907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777843" y="5186589"/>
            <a:ext cx="4038600" cy="1685925"/>
          </a:xfrm>
          <a:prstGeom prst="rect">
            <a:avLst/>
          </a:prstGeom>
        </p:spPr>
      </p:pic>
      <p:sp>
        <p:nvSpPr>
          <p:cNvPr id="8" name="Cím 7">
            <a:extLst>
              <a:ext uri="{FF2B5EF4-FFF2-40B4-BE49-F238E27FC236}">
                <a16:creationId xmlns:a16="http://schemas.microsoft.com/office/drawing/2014/main" xmlns="" id="{01A0FB11-3781-418D-94F0-1FBDD78A85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684212" y="958058"/>
            <a:ext cx="10073935" cy="1115785"/>
          </a:xfrm>
        </p:spPr>
        <p:txBody>
          <a:bodyPr>
            <a:normAutofit/>
          </a:bodyPr>
          <a:lstStyle/>
          <a:p>
            <a:pPr algn="ctr"/>
            <a:r>
              <a:rPr lang="hu-HU" sz="6000" b="1" dirty="0">
                <a:solidFill>
                  <a:srgbClr val="520113"/>
                </a:solidFill>
              </a:rPr>
              <a:t>A hozzájárulás </a:t>
            </a:r>
          </a:p>
        </p:txBody>
      </p:sp>
      <p:sp>
        <p:nvSpPr>
          <p:cNvPr id="5" name="Téglalap 4">
            <a:extLst>
              <a:ext uri="{FF2B5EF4-FFF2-40B4-BE49-F238E27FC236}">
                <a16:creationId xmlns:a16="http://schemas.microsoft.com/office/drawing/2014/main" xmlns="" id="{77EC11FF-47E5-4AC9-B39E-BBCDD2A66D12}"/>
              </a:ext>
            </a:extLst>
          </p:cNvPr>
          <p:cNvSpPr/>
          <p:nvPr/>
        </p:nvSpPr>
        <p:spPr>
          <a:xfrm>
            <a:off x="1478020" y="2408047"/>
            <a:ext cx="8319123" cy="40523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</a:pPr>
            <a:r>
              <a:rPr lang="hu-HU" sz="3200" b="1" dirty="0">
                <a:solidFill>
                  <a:srgbClr val="760000"/>
                </a:solidFill>
                <a:latin typeface="+mj-lt"/>
              </a:rPr>
              <a:t>Önkéntes/önkéntesen adott – Aktív magatartás</a:t>
            </a:r>
          </a:p>
          <a:p>
            <a:pPr marL="914400" lvl="1" indent="-457200">
              <a:spcAft>
                <a:spcPts val="500"/>
              </a:spcAft>
              <a:buFont typeface="Arial" panose="020B0604020202020204" pitchFamily="34" charset="0"/>
              <a:buChar char="•"/>
            </a:pPr>
            <a:r>
              <a:rPr lang="hu-HU" sz="3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Egyenlőtlen hatalmi viszonyok </a:t>
            </a:r>
          </a:p>
          <a:p>
            <a:pPr marL="914400" lvl="1" indent="-457200">
              <a:spcAft>
                <a:spcPts val="500"/>
              </a:spcAft>
              <a:buFont typeface="Arial" panose="020B0604020202020204" pitchFamily="34" charset="0"/>
              <a:buChar char="•"/>
            </a:pPr>
            <a:r>
              <a:rPr lang="hu-HU" sz="3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Feltételesség </a:t>
            </a:r>
          </a:p>
          <a:p>
            <a:pPr marL="914400" lvl="1" indent="-457200">
              <a:spcAft>
                <a:spcPts val="500"/>
              </a:spcAft>
              <a:buFont typeface="Arial" panose="020B0604020202020204" pitchFamily="34" charset="0"/>
              <a:buChar char="•"/>
            </a:pPr>
            <a:r>
              <a:rPr lang="hu-HU" sz="3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Részletesség </a:t>
            </a:r>
          </a:p>
          <a:p>
            <a:pPr marL="914400" lvl="1" indent="-457200">
              <a:spcAft>
                <a:spcPts val="500"/>
              </a:spcAft>
              <a:buFont typeface="Arial" panose="020B0604020202020204" pitchFamily="34" charset="0"/>
              <a:buChar char="•"/>
            </a:pPr>
            <a:r>
              <a:rPr lang="hu-HU" sz="3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Kár (visszavonás biztosítása)</a:t>
            </a:r>
          </a:p>
          <a:p>
            <a:pPr>
              <a:spcAft>
                <a:spcPts val="1000"/>
              </a:spcAft>
            </a:pPr>
            <a:r>
              <a:rPr lang="hu-HU" sz="3200" b="1" dirty="0">
                <a:solidFill>
                  <a:srgbClr val="760000"/>
                </a:solidFill>
                <a:latin typeface="+mj-lt"/>
              </a:rPr>
              <a:t>Konkrét </a:t>
            </a:r>
          </a:p>
          <a:p>
            <a:pPr>
              <a:spcAft>
                <a:spcPts val="1000"/>
              </a:spcAft>
            </a:pPr>
            <a:r>
              <a:rPr lang="hu-HU" sz="3200" b="1" dirty="0">
                <a:solidFill>
                  <a:srgbClr val="760000"/>
                </a:solidFill>
                <a:latin typeface="+mj-lt"/>
              </a:rPr>
              <a:t>Tájékoztatáson alapuló </a:t>
            </a:r>
          </a:p>
        </p:txBody>
      </p:sp>
      <p:pic>
        <p:nvPicPr>
          <p:cNvPr id="18" name="Kép 17" descr="A képen sziluett látható&#10;&#10;Automatikusan generált leírás">
            <a:extLst>
              <a:ext uri="{FF2B5EF4-FFF2-40B4-BE49-F238E27FC236}">
                <a16:creationId xmlns:a16="http://schemas.microsoft.com/office/drawing/2014/main" xmlns="" id="{154FD11A-D4B0-4192-962F-036869816F26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737884" y="335345"/>
            <a:ext cx="1539132" cy="16130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9991971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ép 3">
            <a:extLst>
              <a:ext uri="{FF2B5EF4-FFF2-40B4-BE49-F238E27FC236}">
                <a16:creationId xmlns:a16="http://schemas.microsoft.com/office/drawing/2014/main" xmlns="" id="{9A89570A-D8B4-42B0-8B24-EC2BFE1EF67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8588" y="1"/>
            <a:ext cx="1743754" cy="1600200"/>
          </a:xfrm>
          <a:prstGeom prst="rect">
            <a:avLst/>
          </a:prstGeom>
        </p:spPr>
      </p:pic>
      <p:pic>
        <p:nvPicPr>
          <p:cNvPr id="6" name="Kép 5">
            <a:extLst>
              <a:ext uri="{FF2B5EF4-FFF2-40B4-BE49-F238E27FC236}">
                <a16:creationId xmlns:a16="http://schemas.microsoft.com/office/drawing/2014/main" xmlns="" id="{E8B973AB-D9AC-49C1-8C85-8545043CF28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31629" y="0"/>
            <a:ext cx="3581400" cy="1485900"/>
          </a:xfrm>
          <a:prstGeom prst="rect">
            <a:avLst/>
          </a:prstGeom>
        </p:spPr>
      </p:pic>
      <p:pic>
        <p:nvPicPr>
          <p:cNvPr id="7" name="Kép 6">
            <a:extLst>
              <a:ext uri="{FF2B5EF4-FFF2-40B4-BE49-F238E27FC236}">
                <a16:creationId xmlns:a16="http://schemas.microsoft.com/office/drawing/2014/main" xmlns="" id="{7A58B7E2-6C96-48F1-8BF6-CA44937A907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777843" y="5186589"/>
            <a:ext cx="4038600" cy="1685925"/>
          </a:xfrm>
          <a:prstGeom prst="rect">
            <a:avLst/>
          </a:prstGeom>
        </p:spPr>
      </p:pic>
      <p:sp>
        <p:nvSpPr>
          <p:cNvPr id="8" name="Cím 7">
            <a:extLst>
              <a:ext uri="{FF2B5EF4-FFF2-40B4-BE49-F238E27FC236}">
                <a16:creationId xmlns:a16="http://schemas.microsoft.com/office/drawing/2014/main" xmlns="" id="{01A0FB11-3781-418D-94F0-1FBDD78A85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9477" y="627943"/>
            <a:ext cx="10073935" cy="1115785"/>
          </a:xfrm>
        </p:spPr>
        <p:txBody>
          <a:bodyPr>
            <a:normAutofit/>
          </a:bodyPr>
          <a:lstStyle/>
          <a:p>
            <a:pPr>
              <a:spcAft>
                <a:spcPts val="1000"/>
              </a:spcAft>
            </a:pPr>
            <a:r>
              <a:rPr lang="hu-HU" sz="6000" b="1" dirty="0">
                <a:solidFill>
                  <a:srgbClr val="520113"/>
                </a:solidFill>
              </a:rPr>
              <a:t>Erkölcsi bizonyítvány</a:t>
            </a:r>
          </a:p>
        </p:txBody>
      </p:sp>
      <p:sp>
        <p:nvSpPr>
          <p:cNvPr id="5" name="Téglalap 4">
            <a:extLst>
              <a:ext uri="{FF2B5EF4-FFF2-40B4-BE49-F238E27FC236}">
                <a16:creationId xmlns:a16="http://schemas.microsoft.com/office/drawing/2014/main" xmlns="" id="{77EC11FF-47E5-4AC9-B39E-BBCDD2A66D12}"/>
              </a:ext>
            </a:extLst>
          </p:cNvPr>
          <p:cNvSpPr/>
          <p:nvPr/>
        </p:nvSpPr>
        <p:spPr>
          <a:xfrm>
            <a:off x="747485" y="2928050"/>
            <a:ext cx="10697029" cy="46576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</a:pPr>
            <a:r>
              <a:rPr lang="hu-HU" sz="2800" b="1" dirty="0">
                <a:solidFill>
                  <a:srgbClr val="760000"/>
                </a:solidFill>
                <a:latin typeface="+mj-lt"/>
              </a:rPr>
              <a:t> „</a:t>
            </a:r>
            <a:r>
              <a:rPr lang="hu-HU" sz="2800" b="1" dirty="0">
                <a:latin typeface="+mj-lt"/>
              </a:rPr>
              <a:t>…</a:t>
            </a:r>
            <a:r>
              <a:rPr lang="hu-HU" sz="2800" b="1" dirty="0">
                <a:solidFill>
                  <a:srgbClr val="760000"/>
                </a:solidFill>
                <a:latin typeface="+mj-lt"/>
              </a:rPr>
              <a:t> </a:t>
            </a:r>
            <a:r>
              <a:rPr lang="hu-HU" sz="2800" dirty="0">
                <a:latin typeface="+mj-lt"/>
              </a:rPr>
              <a:t>Hangsúlyozni kell azonban, hogy a munkáltatók csupán az erkölcsi bizonyítvány bemutatására hívhatják fel a munkavállalókat, arról azonban másolatot nem készíthetnek. A hatósági erkölcsi bizonyítványról készített másolat ugyanis nem rendelkezik bizonyító erővel arról, hogy hiteles másolata egy érvényes hatósági közokiratnak, így </a:t>
            </a:r>
            <a:br>
              <a:rPr lang="hu-HU" sz="2800" dirty="0">
                <a:latin typeface="+mj-lt"/>
              </a:rPr>
            </a:br>
            <a:r>
              <a:rPr lang="hu-HU" sz="2800" dirty="0">
                <a:latin typeface="+mj-lt"/>
              </a:rPr>
              <a:t>a másolat nem alkalmas a benne szereplő adatok </a:t>
            </a:r>
            <a:br>
              <a:rPr lang="hu-HU" sz="2800" dirty="0">
                <a:latin typeface="+mj-lt"/>
              </a:rPr>
            </a:br>
            <a:r>
              <a:rPr lang="hu-HU" sz="2800" dirty="0">
                <a:latin typeface="+mj-lt"/>
              </a:rPr>
              <a:t>hiteles megállapítására. …</a:t>
            </a:r>
            <a:r>
              <a:rPr lang="hu-HU" sz="2800" b="1" dirty="0">
                <a:solidFill>
                  <a:srgbClr val="520113"/>
                </a:solidFill>
                <a:latin typeface="+mj-lt"/>
              </a:rPr>
              <a:t>” </a:t>
            </a:r>
            <a:br>
              <a:rPr lang="hu-HU" sz="2800" b="1" dirty="0">
                <a:solidFill>
                  <a:srgbClr val="520113"/>
                </a:solidFill>
                <a:latin typeface="+mj-lt"/>
              </a:rPr>
            </a:br>
            <a:r>
              <a:rPr lang="hu-HU" sz="2800" b="1" dirty="0">
                <a:solidFill>
                  <a:srgbClr val="520113"/>
                </a:solidFill>
                <a:latin typeface="+mj-lt"/>
              </a:rPr>
              <a:t>NAIH/2019/1073</a:t>
            </a:r>
          </a:p>
          <a:p>
            <a:pPr>
              <a:spcAft>
                <a:spcPts val="1000"/>
              </a:spcAft>
            </a:pPr>
            <a:endParaRPr lang="hu-HU" sz="2800" b="1" dirty="0">
              <a:solidFill>
                <a:srgbClr val="520113"/>
              </a:solidFill>
              <a:latin typeface="+mj-lt"/>
            </a:endParaRPr>
          </a:p>
          <a:p>
            <a:pPr>
              <a:spcAft>
                <a:spcPts val="1000"/>
              </a:spcAft>
            </a:pPr>
            <a:endParaRPr lang="hu-HU" sz="2800" b="1" dirty="0">
              <a:solidFill>
                <a:srgbClr val="520113"/>
              </a:solidFill>
              <a:latin typeface="+mj-lt"/>
            </a:endParaRPr>
          </a:p>
        </p:txBody>
      </p:sp>
      <p:sp>
        <p:nvSpPr>
          <p:cNvPr id="9" name="Téglalap 8">
            <a:extLst>
              <a:ext uri="{FF2B5EF4-FFF2-40B4-BE49-F238E27FC236}">
                <a16:creationId xmlns:a16="http://schemas.microsoft.com/office/drawing/2014/main" xmlns="" id="{2FDB0470-8C7D-4417-BCAA-BB57387D1F87}"/>
              </a:ext>
            </a:extLst>
          </p:cNvPr>
          <p:cNvSpPr/>
          <p:nvPr/>
        </p:nvSpPr>
        <p:spPr>
          <a:xfrm>
            <a:off x="972457" y="1957691"/>
            <a:ext cx="1047205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</a:pPr>
            <a:r>
              <a:rPr lang="hu-HU" sz="4000" dirty="0">
                <a:solidFill>
                  <a:srgbClr val="760000"/>
                </a:solidFill>
                <a:latin typeface="+mj-lt"/>
              </a:rPr>
              <a:t> </a:t>
            </a:r>
            <a:r>
              <a:rPr lang="hu-HU" sz="4000" b="1" dirty="0">
                <a:solidFill>
                  <a:srgbClr val="760000"/>
                </a:solidFill>
                <a:latin typeface="+mj-lt"/>
              </a:rPr>
              <a:t>Jogalap: Közhatalom / Jogos érdek</a:t>
            </a:r>
            <a:endParaRPr lang="hu-HU" sz="4000" b="1" dirty="0">
              <a:solidFill>
                <a:srgbClr val="520113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63149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ép 3">
            <a:extLst>
              <a:ext uri="{FF2B5EF4-FFF2-40B4-BE49-F238E27FC236}">
                <a16:creationId xmlns:a16="http://schemas.microsoft.com/office/drawing/2014/main" xmlns="" id="{9A89570A-D8B4-42B0-8B24-EC2BFE1EF67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8588" y="1"/>
            <a:ext cx="1743754" cy="1600200"/>
          </a:xfrm>
          <a:prstGeom prst="rect">
            <a:avLst/>
          </a:prstGeom>
        </p:spPr>
      </p:pic>
      <p:pic>
        <p:nvPicPr>
          <p:cNvPr id="6" name="Kép 5">
            <a:extLst>
              <a:ext uri="{FF2B5EF4-FFF2-40B4-BE49-F238E27FC236}">
                <a16:creationId xmlns:a16="http://schemas.microsoft.com/office/drawing/2014/main" xmlns="" id="{E8B973AB-D9AC-49C1-8C85-8545043CF28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31629" y="0"/>
            <a:ext cx="3581400" cy="1485900"/>
          </a:xfrm>
          <a:prstGeom prst="rect">
            <a:avLst/>
          </a:prstGeom>
        </p:spPr>
      </p:pic>
      <p:pic>
        <p:nvPicPr>
          <p:cNvPr id="7" name="Kép 6">
            <a:extLst>
              <a:ext uri="{FF2B5EF4-FFF2-40B4-BE49-F238E27FC236}">
                <a16:creationId xmlns:a16="http://schemas.microsoft.com/office/drawing/2014/main" xmlns="" id="{7A58B7E2-6C96-48F1-8BF6-CA44937A907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777843" y="5186589"/>
            <a:ext cx="4038600" cy="1685925"/>
          </a:xfrm>
          <a:prstGeom prst="rect">
            <a:avLst/>
          </a:prstGeom>
        </p:spPr>
      </p:pic>
      <p:sp>
        <p:nvSpPr>
          <p:cNvPr id="8" name="Cím 7">
            <a:extLst>
              <a:ext uri="{FF2B5EF4-FFF2-40B4-BE49-F238E27FC236}">
                <a16:creationId xmlns:a16="http://schemas.microsoft.com/office/drawing/2014/main" xmlns="" id="{01A0FB11-3781-418D-94F0-1FBDD78A85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9477" y="742950"/>
            <a:ext cx="10073935" cy="1115785"/>
          </a:xfrm>
        </p:spPr>
        <p:txBody>
          <a:bodyPr>
            <a:normAutofit/>
          </a:bodyPr>
          <a:lstStyle/>
          <a:p>
            <a:pPr>
              <a:spcAft>
                <a:spcPts val="1000"/>
              </a:spcAft>
            </a:pPr>
            <a:r>
              <a:rPr lang="hu-HU" sz="6000" b="1" dirty="0">
                <a:solidFill>
                  <a:srgbClr val="520113"/>
                </a:solidFill>
              </a:rPr>
              <a:t>Okiratok másolása:</a:t>
            </a:r>
          </a:p>
        </p:txBody>
      </p:sp>
      <p:sp>
        <p:nvSpPr>
          <p:cNvPr id="5" name="Téglalap 4">
            <a:extLst>
              <a:ext uri="{FF2B5EF4-FFF2-40B4-BE49-F238E27FC236}">
                <a16:creationId xmlns:a16="http://schemas.microsoft.com/office/drawing/2014/main" xmlns="" id="{77EC11FF-47E5-4AC9-B39E-BBCDD2A66D12}"/>
              </a:ext>
            </a:extLst>
          </p:cNvPr>
          <p:cNvSpPr/>
          <p:nvPr/>
        </p:nvSpPr>
        <p:spPr>
          <a:xfrm>
            <a:off x="972457" y="2001556"/>
            <a:ext cx="9913258" cy="56477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</a:pPr>
            <a:r>
              <a:rPr lang="hu-HU" sz="2800" b="1" dirty="0">
                <a:solidFill>
                  <a:srgbClr val="760000"/>
                </a:solidFill>
                <a:latin typeface="+mj-lt"/>
              </a:rPr>
              <a:t> „</a:t>
            </a:r>
            <a:r>
              <a:rPr lang="hu-HU" sz="2800" b="1" dirty="0">
                <a:latin typeface="+mj-lt"/>
              </a:rPr>
              <a:t>…</a:t>
            </a:r>
            <a:r>
              <a:rPr lang="hu-HU" sz="2800" b="1" dirty="0">
                <a:solidFill>
                  <a:srgbClr val="760000"/>
                </a:solidFill>
                <a:latin typeface="+mj-lt"/>
              </a:rPr>
              <a:t> </a:t>
            </a:r>
            <a:r>
              <a:rPr lang="hu-HU" sz="2800" dirty="0">
                <a:latin typeface="+mj-lt"/>
              </a:rPr>
              <a:t>Az okiratmásolatok kezelésének kapcsán kötelező adatkezelés esete nem állapítható meg és jogalapjaként a Hatóság álláspontja szerint az érintett hozzájárulása az önkéntesség hiánya miatt nem hivatkozható érvényes jogalapként... </a:t>
            </a:r>
          </a:p>
          <a:p>
            <a:pPr>
              <a:spcAft>
                <a:spcPts val="1000"/>
              </a:spcAft>
            </a:pPr>
            <a:r>
              <a:rPr lang="hu-HU" sz="2800" dirty="0">
                <a:latin typeface="+mj-lt"/>
              </a:rPr>
              <a:t>… A Hatóság szerint a másolat készítése nem tekinthető a magánszféra arányos korlátozásának más, hasonlóan hatékony intézkedésekhez képest. A Hatóság megjegyzi, hogy kényelmi szempontok vagy „gyorsabb ügyintézés” szintén nem </a:t>
            </a:r>
            <a:br>
              <a:rPr lang="hu-HU" sz="2800" dirty="0">
                <a:latin typeface="+mj-lt"/>
              </a:rPr>
            </a:br>
            <a:r>
              <a:rPr lang="hu-HU" sz="2800" dirty="0">
                <a:latin typeface="+mj-lt"/>
              </a:rPr>
              <a:t>indokolhatják a másolat készítését. …</a:t>
            </a:r>
            <a:r>
              <a:rPr lang="hu-HU" sz="2800" dirty="0">
                <a:solidFill>
                  <a:srgbClr val="520113"/>
                </a:solidFill>
                <a:latin typeface="+mj-lt"/>
              </a:rPr>
              <a:t>” </a:t>
            </a:r>
            <a:br>
              <a:rPr lang="hu-HU" sz="2800" dirty="0">
                <a:solidFill>
                  <a:srgbClr val="520113"/>
                </a:solidFill>
                <a:latin typeface="+mj-lt"/>
              </a:rPr>
            </a:br>
            <a:r>
              <a:rPr lang="hu-HU" sz="2800" b="1" dirty="0">
                <a:solidFill>
                  <a:srgbClr val="520113"/>
                </a:solidFill>
                <a:latin typeface="+mj-lt"/>
              </a:rPr>
              <a:t>NAIH/2018/1140/5/V.</a:t>
            </a:r>
          </a:p>
          <a:p>
            <a:pPr>
              <a:spcAft>
                <a:spcPts val="1000"/>
              </a:spcAft>
            </a:pPr>
            <a:endParaRPr lang="hu-HU" sz="2800" b="1" dirty="0">
              <a:solidFill>
                <a:srgbClr val="520113"/>
              </a:solidFill>
              <a:latin typeface="+mj-lt"/>
            </a:endParaRPr>
          </a:p>
          <a:p>
            <a:pPr>
              <a:spcAft>
                <a:spcPts val="1000"/>
              </a:spcAft>
            </a:pPr>
            <a:endParaRPr lang="hu-HU" sz="2800" b="1" dirty="0">
              <a:solidFill>
                <a:srgbClr val="520113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659308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ép 3">
            <a:extLst>
              <a:ext uri="{FF2B5EF4-FFF2-40B4-BE49-F238E27FC236}">
                <a16:creationId xmlns:a16="http://schemas.microsoft.com/office/drawing/2014/main" xmlns="" id="{9A89570A-D8B4-42B0-8B24-EC2BFE1EF67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8588" y="1"/>
            <a:ext cx="1743754" cy="1600200"/>
          </a:xfrm>
          <a:prstGeom prst="rect">
            <a:avLst/>
          </a:prstGeom>
        </p:spPr>
      </p:pic>
      <p:pic>
        <p:nvPicPr>
          <p:cNvPr id="6" name="Kép 5">
            <a:extLst>
              <a:ext uri="{FF2B5EF4-FFF2-40B4-BE49-F238E27FC236}">
                <a16:creationId xmlns:a16="http://schemas.microsoft.com/office/drawing/2014/main" xmlns="" id="{E8B973AB-D9AC-49C1-8C85-8545043CF28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31629" y="0"/>
            <a:ext cx="3581400" cy="1485900"/>
          </a:xfrm>
          <a:prstGeom prst="rect">
            <a:avLst/>
          </a:prstGeom>
        </p:spPr>
      </p:pic>
      <p:pic>
        <p:nvPicPr>
          <p:cNvPr id="7" name="Kép 6">
            <a:extLst>
              <a:ext uri="{FF2B5EF4-FFF2-40B4-BE49-F238E27FC236}">
                <a16:creationId xmlns:a16="http://schemas.microsoft.com/office/drawing/2014/main" xmlns="" id="{7A58B7E2-6C96-48F1-8BF6-CA44937A907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777843" y="5186589"/>
            <a:ext cx="4038600" cy="1685925"/>
          </a:xfrm>
          <a:prstGeom prst="rect">
            <a:avLst/>
          </a:prstGeom>
        </p:spPr>
      </p:pic>
      <p:sp>
        <p:nvSpPr>
          <p:cNvPr id="8" name="Cím 7">
            <a:extLst>
              <a:ext uri="{FF2B5EF4-FFF2-40B4-BE49-F238E27FC236}">
                <a16:creationId xmlns:a16="http://schemas.microsoft.com/office/drawing/2014/main" xmlns="" id="{01A0FB11-3781-418D-94F0-1FBDD78A85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9477" y="742950"/>
            <a:ext cx="10073935" cy="1115785"/>
          </a:xfrm>
        </p:spPr>
        <p:txBody>
          <a:bodyPr>
            <a:normAutofit/>
          </a:bodyPr>
          <a:lstStyle/>
          <a:p>
            <a:pPr>
              <a:spcAft>
                <a:spcPts val="1000"/>
              </a:spcAft>
            </a:pPr>
            <a:r>
              <a:rPr lang="hu-HU" sz="6000" b="1" dirty="0">
                <a:solidFill>
                  <a:srgbClr val="520113"/>
                </a:solidFill>
              </a:rPr>
              <a:t>Okiratok másolása:</a:t>
            </a:r>
          </a:p>
        </p:txBody>
      </p:sp>
      <p:sp>
        <p:nvSpPr>
          <p:cNvPr id="5" name="Téglalap 4">
            <a:extLst>
              <a:ext uri="{FF2B5EF4-FFF2-40B4-BE49-F238E27FC236}">
                <a16:creationId xmlns:a16="http://schemas.microsoft.com/office/drawing/2014/main" xmlns="" id="{77EC11FF-47E5-4AC9-B39E-BBCDD2A66D12}"/>
              </a:ext>
            </a:extLst>
          </p:cNvPr>
          <p:cNvSpPr/>
          <p:nvPr/>
        </p:nvSpPr>
        <p:spPr>
          <a:xfrm>
            <a:off x="972457" y="2001556"/>
            <a:ext cx="9913258" cy="40523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</a:pPr>
            <a:r>
              <a:rPr lang="hu-HU" sz="2800" b="1" dirty="0">
                <a:solidFill>
                  <a:srgbClr val="760000"/>
                </a:solidFill>
                <a:latin typeface="+mj-lt"/>
              </a:rPr>
              <a:t> „</a:t>
            </a:r>
            <a:r>
              <a:rPr lang="hu-HU" sz="2800" b="1" dirty="0">
                <a:latin typeface="+mj-lt"/>
              </a:rPr>
              <a:t>…</a:t>
            </a:r>
            <a:r>
              <a:rPr lang="hu-HU" sz="2800" dirty="0"/>
              <a:t> </a:t>
            </a:r>
            <a:r>
              <a:rPr lang="hu-HU" dirty="0"/>
              <a:t>10. § (3) Az (1) és (2) bekezdés alapján okirat bemutatása követelhető. </a:t>
            </a:r>
            <a:r>
              <a:rPr lang="hu-HU" sz="2800" dirty="0"/>
              <a:t>…</a:t>
            </a:r>
            <a:r>
              <a:rPr lang="hu-HU" sz="2800" dirty="0">
                <a:solidFill>
                  <a:srgbClr val="520113"/>
                </a:solidFill>
              </a:rPr>
              <a:t>” </a:t>
            </a:r>
          </a:p>
          <a:p>
            <a:pPr>
              <a:spcAft>
                <a:spcPts val="1000"/>
              </a:spcAft>
            </a:pPr>
            <a:r>
              <a:rPr lang="hu-HU" sz="2800" b="1" dirty="0">
                <a:solidFill>
                  <a:srgbClr val="520113"/>
                </a:solidFill>
                <a:latin typeface="+mj-lt"/>
              </a:rPr>
              <a:t>Mt.</a:t>
            </a:r>
            <a:endParaRPr lang="hu-HU" sz="2800" b="1" dirty="0">
              <a:latin typeface="+mj-lt"/>
            </a:endParaRPr>
          </a:p>
          <a:p>
            <a:pPr>
              <a:spcAft>
                <a:spcPts val="1000"/>
              </a:spcAft>
            </a:pPr>
            <a:r>
              <a:rPr lang="hu-HU" sz="2800" b="1" dirty="0">
                <a:solidFill>
                  <a:srgbClr val="760000"/>
                </a:solidFill>
              </a:rPr>
              <a:t>„</a:t>
            </a:r>
            <a:r>
              <a:rPr lang="hu-HU" sz="2800" b="1" dirty="0"/>
              <a:t>…</a:t>
            </a:r>
            <a:r>
              <a:rPr lang="hu-HU" sz="2800" dirty="0">
                <a:latin typeface="+mj-lt"/>
              </a:rPr>
              <a:t> Az Mt. 10 §. (3) bekezdése alapján a munkáltató csak betekintésre kérhet a munkavállalótól okiratot, ezeket sem eredetiben, sem másolatban nem tárolhatja. …</a:t>
            </a:r>
            <a:r>
              <a:rPr lang="hu-HU" sz="2800" dirty="0">
                <a:solidFill>
                  <a:srgbClr val="520113"/>
                </a:solidFill>
                <a:latin typeface="+mj-lt"/>
              </a:rPr>
              <a:t>” </a:t>
            </a:r>
            <a:br>
              <a:rPr lang="hu-HU" sz="2800" dirty="0">
                <a:solidFill>
                  <a:srgbClr val="520113"/>
                </a:solidFill>
                <a:latin typeface="+mj-lt"/>
              </a:rPr>
            </a:br>
            <a:r>
              <a:rPr lang="hu-HU" sz="2800" b="1" dirty="0">
                <a:solidFill>
                  <a:srgbClr val="520113"/>
                </a:solidFill>
                <a:latin typeface="+mj-lt"/>
              </a:rPr>
              <a:t>PM Munkavédelmi főosztály</a:t>
            </a:r>
          </a:p>
          <a:p>
            <a:pPr>
              <a:spcAft>
                <a:spcPts val="1000"/>
              </a:spcAft>
            </a:pPr>
            <a:endParaRPr lang="hu-HU" sz="2800" b="1" dirty="0">
              <a:solidFill>
                <a:srgbClr val="520113"/>
              </a:solidFill>
              <a:latin typeface="+mj-lt"/>
            </a:endParaRPr>
          </a:p>
          <a:p>
            <a:pPr>
              <a:spcAft>
                <a:spcPts val="1000"/>
              </a:spcAft>
            </a:pPr>
            <a:endParaRPr lang="hu-HU" sz="2800" b="1" dirty="0">
              <a:solidFill>
                <a:srgbClr val="520113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304969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ép 3">
            <a:extLst>
              <a:ext uri="{FF2B5EF4-FFF2-40B4-BE49-F238E27FC236}">
                <a16:creationId xmlns:a16="http://schemas.microsoft.com/office/drawing/2014/main" xmlns="" id="{9A89570A-D8B4-42B0-8B24-EC2BFE1EF67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8588" y="1"/>
            <a:ext cx="1743754" cy="1600200"/>
          </a:xfrm>
          <a:prstGeom prst="rect">
            <a:avLst/>
          </a:prstGeom>
        </p:spPr>
      </p:pic>
      <p:pic>
        <p:nvPicPr>
          <p:cNvPr id="6" name="Kép 5">
            <a:extLst>
              <a:ext uri="{FF2B5EF4-FFF2-40B4-BE49-F238E27FC236}">
                <a16:creationId xmlns:a16="http://schemas.microsoft.com/office/drawing/2014/main" xmlns="" id="{E8B973AB-D9AC-49C1-8C85-8545043CF28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31629" y="0"/>
            <a:ext cx="3581400" cy="1485900"/>
          </a:xfrm>
          <a:prstGeom prst="rect">
            <a:avLst/>
          </a:prstGeom>
        </p:spPr>
      </p:pic>
      <p:pic>
        <p:nvPicPr>
          <p:cNvPr id="7" name="Kép 6">
            <a:extLst>
              <a:ext uri="{FF2B5EF4-FFF2-40B4-BE49-F238E27FC236}">
                <a16:creationId xmlns:a16="http://schemas.microsoft.com/office/drawing/2014/main" xmlns="" id="{7A58B7E2-6C96-48F1-8BF6-CA44937A907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777843" y="5186589"/>
            <a:ext cx="4038600" cy="1685925"/>
          </a:xfrm>
          <a:prstGeom prst="rect">
            <a:avLst/>
          </a:prstGeom>
        </p:spPr>
      </p:pic>
      <p:sp>
        <p:nvSpPr>
          <p:cNvPr id="5" name="Téglalap 4">
            <a:extLst>
              <a:ext uri="{FF2B5EF4-FFF2-40B4-BE49-F238E27FC236}">
                <a16:creationId xmlns:a16="http://schemas.microsoft.com/office/drawing/2014/main" xmlns="" id="{77EC11FF-47E5-4AC9-B39E-BBCDD2A66D12}"/>
              </a:ext>
            </a:extLst>
          </p:cNvPr>
          <p:cNvSpPr/>
          <p:nvPr/>
        </p:nvSpPr>
        <p:spPr>
          <a:xfrm>
            <a:off x="2754085" y="2549183"/>
            <a:ext cx="8752113" cy="28110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hu-HU" sz="3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A szerződés teljesítéséhez szükséges</a:t>
            </a:r>
          </a:p>
          <a:p>
            <a:pPr marL="457200" indent="-457200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hu-HU" sz="3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A szerződés megkötését megelőzően az érintett kérésére történő lépések megtételéhez szükséges</a:t>
            </a:r>
          </a:p>
          <a:p>
            <a:pPr marL="457200" indent="-457200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hu-HU" sz="3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Csak a teljesítésig vagy a </a:t>
            </a:r>
            <a:br>
              <a:rPr lang="hu-HU" sz="3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</a:br>
            <a:r>
              <a:rPr lang="hu-HU" sz="3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teljesítés nélküli megszűnésig tart </a:t>
            </a:r>
          </a:p>
        </p:txBody>
      </p:sp>
      <p:sp>
        <p:nvSpPr>
          <p:cNvPr id="3" name="Cím 2">
            <a:extLst>
              <a:ext uri="{FF2B5EF4-FFF2-40B4-BE49-F238E27FC236}">
                <a16:creationId xmlns:a16="http://schemas.microsoft.com/office/drawing/2014/main" xmlns="" id="{CA13AEC9-2E56-4EEA-A3A3-BCA5F9B245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72342" y="793239"/>
            <a:ext cx="10515600" cy="1325563"/>
          </a:xfrm>
        </p:spPr>
        <p:txBody>
          <a:bodyPr>
            <a:normAutofit/>
          </a:bodyPr>
          <a:lstStyle/>
          <a:p>
            <a:r>
              <a:rPr lang="hu-HU" b="1" dirty="0">
                <a:solidFill>
                  <a:srgbClr val="760000"/>
                </a:solidFill>
              </a:rPr>
              <a:t>Szerződés teljesítése</a:t>
            </a:r>
            <a:endParaRPr lang="hu-HU" dirty="0"/>
          </a:p>
        </p:txBody>
      </p:sp>
      <p:pic>
        <p:nvPicPr>
          <p:cNvPr id="13" name="Kép 12">
            <a:extLst>
              <a:ext uri="{FF2B5EF4-FFF2-40B4-BE49-F238E27FC236}">
                <a16:creationId xmlns:a16="http://schemas.microsoft.com/office/drawing/2014/main" xmlns="" id="{0D95A928-57D5-4625-AB16-36C952DF8BAF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67820" y="2760177"/>
            <a:ext cx="1976020" cy="24614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627797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ép 3">
            <a:extLst>
              <a:ext uri="{FF2B5EF4-FFF2-40B4-BE49-F238E27FC236}">
                <a16:creationId xmlns:a16="http://schemas.microsoft.com/office/drawing/2014/main" xmlns="" id="{9A89570A-D8B4-42B0-8B24-EC2BFE1EF67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8588" y="1"/>
            <a:ext cx="1743754" cy="1600200"/>
          </a:xfrm>
          <a:prstGeom prst="rect">
            <a:avLst/>
          </a:prstGeom>
        </p:spPr>
      </p:pic>
      <p:pic>
        <p:nvPicPr>
          <p:cNvPr id="6" name="Kép 5">
            <a:extLst>
              <a:ext uri="{FF2B5EF4-FFF2-40B4-BE49-F238E27FC236}">
                <a16:creationId xmlns:a16="http://schemas.microsoft.com/office/drawing/2014/main" xmlns="" id="{E8B973AB-D9AC-49C1-8C85-8545043CF28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31629" y="0"/>
            <a:ext cx="3581400" cy="1485900"/>
          </a:xfrm>
          <a:prstGeom prst="rect">
            <a:avLst/>
          </a:prstGeom>
        </p:spPr>
      </p:pic>
      <p:pic>
        <p:nvPicPr>
          <p:cNvPr id="7" name="Kép 6">
            <a:extLst>
              <a:ext uri="{FF2B5EF4-FFF2-40B4-BE49-F238E27FC236}">
                <a16:creationId xmlns:a16="http://schemas.microsoft.com/office/drawing/2014/main" xmlns="" id="{7A58B7E2-6C96-48F1-8BF6-CA44937A907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777843" y="5186589"/>
            <a:ext cx="4038600" cy="1685925"/>
          </a:xfrm>
          <a:prstGeom prst="rect">
            <a:avLst/>
          </a:prstGeom>
        </p:spPr>
      </p:pic>
      <p:sp>
        <p:nvSpPr>
          <p:cNvPr id="5" name="Téglalap 4">
            <a:extLst>
              <a:ext uri="{FF2B5EF4-FFF2-40B4-BE49-F238E27FC236}">
                <a16:creationId xmlns:a16="http://schemas.microsoft.com/office/drawing/2014/main" xmlns="" id="{77EC11FF-47E5-4AC9-B39E-BBCDD2A66D12}"/>
              </a:ext>
            </a:extLst>
          </p:cNvPr>
          <p:cNvSpPr/>
          <p:nvPr/>
        </p:nvSpPr>
        <p:spPr>
          <a:xfrm>
            <a:off x="3179928" y="2549183"/>
            <a:ext cx="8326270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</a:pPr>
            <a:r>
              <a:rPr lang="hu-HU" sz="3200" b="1" dirty="0">
                <a:solidFill>
                  <a:srgbClr val="520113"/>
                </a:solidFill>
                <a:latin typeface="+mj-lt"/>
              </a:rPr>
              <a:t>„</a:t>
            </a:r>
            <a:r>
              <a:rPr lang="hu-HU" sz="3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…Ha valamely adatkezelő olyan személyes adatok kezelésére törekszik, amelyek tulajdonképpen szükségesek egy szerződés teljesítéséhez, a hozzájárulás nem a megfelelő jogszerű alap…”</a:t>
            </a:r>
          </a:p>
        </p:txBody>
      </p:sp>
      <p:sp>
        <p:nvSpPr>
          <p:cNvPr id="3" name="Cím 2">
            <a:extLst>
              <a:ext uri="{FF2B5EF4-FFF2-40B4-BE49-F238E27FC236}">
                <a16:creationId xmlns:a16="http://schemas.microsoft.com/office/drawing/2014/main" xmlns="" id="{CA13AEC9-2E56-4EEA-A3A3-BCA5F9B245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72342" y="793239"/>
            <a:ext cx="10515600" cy="1325563"/>
          </a:xfrm>
        </p:spPr>
        <p:txBody>
          <a:bodyPr>
            <a:normAutofit/>
          </a:bodyPr>
          <a:lstStyle/>
          <a:p>
            <a:r>
              <a:rPr lang="hu-HU" b="1" dirty="0">
                <a:solidFill>
                  <a:srgbClr val="760000"/>
                </a:solidFill>
              </a:rPr>
              <a:t>Szerződés teljesítése</a:t>
            </a:r>
            <a:endParaRPr lang="hu-HU" dirty="0"/>
          </a:p>
        </p:txBody>
      </p:sp>
      <p:pic>
        <p:nvPicPr>
          <p:cNvPr id="13" name="Kép 12">
            <a:extLst>
              <a:ext uri="{FF2B5EF4-FFF2-40B4-BE49-F238E27FC236}">
                <a16:creationId xmlns:a16="http://schemas.microsoft.com/office/drawing/2014/main" xmlns="" id="{0D95A928-57D5-4625-AB16-36C952DF8BAF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81467" y="2725110"/>
            <a:ext cx="1976020" cy="24614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9596089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ép 3">
            <a:extLst>
              <a:ext uri="{FF2B5EF4-FFF2-40B4-BE49-F238E27FC236}">
                <a16:creationId xmlns:a16="http://schemas.microsoft.com/office/drawing/2014/main" xmlns="" id="{9A89570A-D8B4-42B0-8B24-EC2BFE1EF67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8588" y="1"/>
            <a:ext cx="1743754" cy="1600200"/>
          </a:xfrm>
          <a:prstGeom prst="rect">
            <a:avLst/>
          </a:prstGeom>
        </p:spPr>
      </p:pic>
      <p:pic>
        <p:nvPicPr>
          <p:cNvPr id="6" name="Kép 5">
            <a:extLst>
              <a:ext uri="{FF2B5EF4-FFF2-40B4-BE49-F238E27FC236}">
                <a16:creationId xmlns:a16="http://schemas.microsoft.com/office/drawing/2014/main" xmlns="" id="{E8B973AB-D9AC-49C1-8C85-8545043CF28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31629" y="0"/>
            <a:ext cx="3581400" cy="1485900"/>
          </a:xfrm>
          <a:prstGeom prst="rect">
            <a:avLst/>
          </a:prstGeom>
        </p:spPr>
      </p:pic>
      <p:pic>
        <p:nvPicPr>
          <p:cNvPr id="7" name="Kép 6">
            <a:extLst>
              <a:ext uri="{FF2B5EF4-FFF2-40B4-BE49-F238E27FC236}">
                <a16:creationId xmlns:a16="http://schemas.microsoft.com/office/drawing/2014/main" xmlns="" id="{7A58B7E2-6C96-48F1-8BF6-CA44937A907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777843" y="5186589"/>
            <a:ext cx="4038600" cy="1685925"/>
          </a:xfrm>
          <a:prstGeom prst="rect">
            <a:avLst/>
          </a:prstGeom>
        </p:spPr>
      </p:pic>
      <p:sp>
        <p:nvSpPr>
          <p:cNvPr id="5" name="Téglalap 4">
            <a:extLst>
              <a:ext uri="{FF2B5EF4-FFF2-40B4-BE49-F238E27FC236}">
                <a16:creationId xmlns:a16="http://schemas.microsoft.com/office/drawing/2014/main" xmlns="" id="{77EC11FF-47E5-4AC9-B39E-BBCDD2A66D12}"/>
              </a:ext>
            </a:extLst>
          </p:cNvPr>
          <p:cNvSpPr/>
          <p:nvPr/>
        </p:nvSpPr>
        <p:spPr>
          <a:xfrm>
            <a:off x="2754085" y="3041298"/>
            <a:ext cx="8752113" cy="16979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hu-HU" sz="3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Kizárólag kötelezés esetén</a:t>
            </a:r>
          </a:p>
          <a:p>
            <a:pPr marL="457200" indent="-457200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hu-HU" sz="3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Jogszabály lehetőséget biztosító </a:t>
            </a:r>
            <a:br>
              <a:rPr lang="hu-HU" sz="3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</a:br>
            <a:r>
              <a:rPr lang="hu-HU" sz="3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rendelkezése alapján ez jogalap nem lehet</a:t>
            </a:r>
          </a:p>
        </p:txBody>
      </p:sp>
      <p:sp>
        <p:nvSpPr>
          <p:cNvPr id="3" name="Cím 2">
            <a:extLst>
              <a:ext uri="{FF2B5EF4-FFF2-40B4-BE49-F238E27FC236}">
                <a16:creationId xmlns:a16="http://schemas.microsoft.com/office/drawing/2014/main" xmlns="" id="{CA13AEC9-2E56-4EEA-A3A3-BCA5F9B245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72342" y="793239"/>
            <a:ext cx="10515600" cy="1325563"/>
          </a:xfrm>
        </p:spPr>
        <p:txBody>
          <a:bodyPr>
            <a:normAutofit/>
          </a:bodyPr>
          <a:lstStyle/>
          <a:p>
            <a:r>
              <a:rPr lang="hu-HU" b="1" dirty="0">
                <a:solidFill>
                  <a:srgbClr val="760000"/>
                </a:solidFill>
              </a:rPr>
              <a:t>Jogi kötelezettség</a:t>
            </a:r>
            <a:endParaRPr lang="hu-HU" dirty="0"/>
          </a:p>
        </p:txBody>
      </p:sp>
      <p:sp>
        <p:nvSpPr>
          <p:cNvPr id="8" name="Szövegdoboz 7">
            <a:extLst>
              <a:ext uri="{FF2B5EF4-FFF2-40B4-BE49-F238E27FC236}">
                <a16:creationId xmlns:a16="http://schemas.microsoft.com/office/drawing/2014/main" xmlns="" id="{1C7ADC3F-0958-4588-91DC-57CB3EB9F1C6}"/>
              </a:ext>
            </a:extLst>
          </p:cNvPr>
          <p:cNvSpPr txBox="1"/>
          <p:nvPr/>
        </p:nvSpPr>
        <p:spPr>
          <a:xfrm>
            <a:off x="1441865" y="2800207"/>
            <a:ext cx="108175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2000" dirty="0">
                <a:solidFill>
                  <a:srgbClr val="520113"/>
                </a:solidFill>
              </a:rPr>
              <a:t>§</a:t>
            </a:r>
          </a:p>
        </p:txBody>
      </p:sp>
    </p:spTree>
    <p:extLst>
      <p:ext uri="{BB962C8B-B14F-4D97-AF65-F5344CB8AC3E}">
        <p14:creationId xmlns:p14="http://schemas.microsoft.com/office/powerpoint/2010/main" xmlns="" val="848054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ép 3">
            <a:extLst>
              <a:ext uri="{FF2B5EF4-FFF2-40B4-BE49-F238E27FC236}">
                <a16:creationId xmlns:a16="http://schemas.microsoft.com/office/drawing/2014/main" xmlns="" id="{9A89570A-D8B4-42B0-8B24-EC2BFE1EF67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8588" y="1"/>
            <a:ext cx="1743754" cy="1600200"/>
          </a:xfrm>
          <a:prstGeom prst="rect">
            <a:avLst/>
          </a:prstGeom>
        </p:spPr>
      </p:pic>
      <p:pic>
        <p:nvPicPr>
          <p:cNvPr id="6" name="Kép 5">
            <a:extLst>
              <a:ext uri="{FF2B5EF4-FFF2-40B4-BE49-F238E27FC236}">
                <a16:creationId xmlns:a16="http://schemas.microsoft.com/office/drawing/2014/main" xmlns="" id="{E8B973AB-D9AC-49C1-8C85-8545043CF28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31629" y="0"/>
            <a:ext cx="3581400" cy="1485900"/>
          </a:xfrm>
          <a:prstGeom prst="rect">
            <a:avLst/>
          </a:prstGeom>
        </p:spPr>
      </p:pic>
      <p:pic>
        <p:nvPicPr>
          <p:cNvPr id="7" name="Kép 6">
            <a:extLst>
              <a:ext uri="{FF2B5EF4-FFF2-40B4-BE49-F238E27FC236}">
                <a16:creationId xmlns:a16="http://schemas.microsoft.com/office/drawing/2014/main" xmlns="" id="{7A58B7E2-6C96-48F1-8BF6-CA44937A907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777843" y="5172075"/>
            <a:ext cx="4038600" cy="1685925"/>
          </a:xfrm>
          <a:prstGeom prst="rect">
            <a:avLst/>
          </a:prstGeom>
        </p:spPr>
      </p:pic>
      <p:sp>
        <p:nvSpPr>
          <p:cNvPr id="5" name="Téglalap 4">
            <a:extLst>
              <a:ext uri="{FF2B5EF4-FFF2-40B4-BE49-F238E27FC236}">
                <a16:creationId xmlns:a16="http://schemas.microsoft.com/office/drawing/2014/main" xmlns="" id="{77EC11FF-47E5-4AC9-B39E-BBCDD2A66D12}"/>
              </a:ext>
            </a:extLst>
          </p:cNvPr>
          <p:cNvSpPr/>
          <p:nvPr/>
        </p:nvSpPr>
        <p:spPr>
          <a:xfrm>
            <a:off x="2520043" y="3039199"/>
            <a:ext cx="8752113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</a:pPr>
            <a:r>
              <a:rPr lang="hu-HU" sz="3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Csak addig tart, míg az állapot, </a:t>
            </a:r>
            <a:br>
              <a:rPr lang="hu-HU" sz="3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</a:br>
            <a:r>
              <a:rPr lang="hu-HU" sz="3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- ami indokolja - meg nem szűnik! </a:t>
            </a:r>
          </a:p>
        </p:txBody>
      </p:sp>
      <p:sp>
        <p:nvSpPr>
          <p:cNvPr id="3" name="Cím 2">
            <a:extLst>
              <a:ext uri="{FF2B5EF4-FFF2-40B4-BE49-F238E27FC236}">
                <a16:creationId xmlns:a16="http://schemas.microsoft.com/office/drawing/2014/main" xmlns="" id="{CA13AEC9-2E56-4EEA-A3A3-BCA5F9B245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43" y="657979"/>
            <a:ext cx="10515600" cy="1325563"/>
          </a:xfrm>
        </p:spPr>
        <p:txBody>
          <a:bodyPr>
            <a:normAutofit/>
          </a:bodyPr>
          <a:lstStyle/>
          <a:p>
            <a:r>
              <a:rPr lang="hu-HU" b="1" dirty="0">
                <a:solidFill>
                  <a:srgbClr val="760000"/>
                </a:solidFill>
              </a:rPr>
              <a:t>Létfontosságú érdek</a:t>
            </a:r>
            <a:endParaRPr lang="hu-HU" dirty="0"/>
          </a:p>
        </p:txBody>
      </p:sp>
      <p:pic>
        <p:nvPicPr>
          <p:cNvPr id="8" name="Ábra 7" descr="Mentőautó">
            <a:extLst>
              <a:ext uri="{FF2B5EF4-FFF2-40B4-BE49-F238E27FC236}">
                <a16:creationId xmlns:a16="http://schemas.microsoft.com/office/drawing/2014/main" xmlns="" id="{77130643-4488-410B-B054-6E3BF55CCF9A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xmlns="" val="0"/>
              </a:ext>
              <a:ext uri="{96DAC541-7B7A-43D3-8B79-37D633B846F1}">
                <asvg:svgBlip xmlns:asvg="http://schemas.microsoft.com/office/drawing/2016/SVG/main" xmlns="" r:embed="rId7"/>
              </a:ext>
            </a:extLst>
          </a:blip>
          <a:stretch>
            <a:fillRect/>
          </a:stretch>
        </p:blipFill>
        <p:spPr>
          <a:xfrm>
            <a:off x="2772" y="2717910"/>
            <a:ext cx="1869570" cy="18695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944101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xit" presetSubtype="2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" dur="3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3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ép 3">
            <a:extLst>
              <a:ext uri="{FF2B5EF4-FFF2-40B4-BE49-F238E27FC236}">
                <a16:creationId xmlns:a16="http://schemas.microsoft.com/office/drawing/2014/main" xmlns="" id="{9A89570A-D8B4-42B0-8B24-EC2BFE1EF67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8588" y="1"/>
            <a:ext cx="1743754" cy="1600200"/>
          </a:xfrm>
          <a:prstGeom prst="rect">
            <a:avLst/>
          </a:prstGeom>
        </p:spPr>
      </p:pic>
      <p:pic>
        <p:nvPicPr>
          <p:cNvPr id="6" name="Kép 5">
            <a:extLst>
              <a:ext uri="{FF2B5EF4-FFF2-40B4-BE49-F238E27FC236}">
                <a16:creationId xmlns:a16="http://schemas.microsoft.com/office/drawing/2014/main" xmlns="" id="{E8B973AB-D9AC-49C1-8C85-8545043CF28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31629" y="0"/>
            <a:ext cx="3581400" cy="1485900"/>
          </a:xfrm>
          <a:prstGeom prst="rect">
            <a:avLst/>
          </a:prstGeom>
        </p:spPr>
      </p:pic>
      <p:pic>
        <p:nvPicPr>
          <p:cNvPr id="7" name="Kép 6">
            <a:extLst>
              <a:ext uri="{FF2B5EF4-FFF2-40B4-BE49-F238E27FC236}">
                <a16:creationId xmlns:a16="http://schemas.microsoft.com/office/drawing/2014/main" xmlns="" id="{7A58B7E2-6C96-48F1-8BF6-CA44937A907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777843" y="5172075"/>
            <a:ext cx="4038600" cy="1685925"/>
          </a:xfrm>
          <a:prstGeom prst="rect">
            <a:avLst/>
          </a:prstGeom>
        </p:spPr>
      </p:pic>
      <p:sp>
        <p:nvSpPr>
          <p:cNvPr id="5" name="Téglalap 4">
            <a:extLst>
              <a:ext uri="{FF2B5EF4-FFF2-40B4-BE49-F238E27FC236}">
                <a16:creationId xmlns:a16="http://schemas.microsoft.com/office/drawing/2014/main" xmlns="" id="{77EC11FF-47E5-4AC9-B39E-BBCDD2A66D12}"/>
              </a:ext>
            </a:extLst>
          </p:cNvPr>
          <p:cNvSpPr/>
          <p:nvPr/>
        </p:nvSpPr>
        <p:spPr>
          <a:xfrm>
            <a:off x="2960916" y="2700829"/>
            <a:ext cx="8752113" cy="21903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hu-HU" sz="3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az adatkezelés közérdekű vagy </a:t>
            </a:r>
          </a:p>
          <a:p>
            <a:pPr marL="457200" indent="-457200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hu-HU" sz="3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az adatkezelőre ruházott közhatalmi jogosítvány gyakorlásának keretében végzett feladat végrehajtásához szükséges! </a:t>
            </a:r>
          </a:p>
        </p:txBody>
      </p:sp>
      <p:sp>
        <p:nvSpPr>
          <p:cNvPr id="3" name="Cím 2">
            <a:extLst>
              <a:ext uri="{FF2B5EF4-FFF2-40B4-BE49-F238E27FC236}">
                <a16:creationId xmlns:a16="http://schemas.microsoft.com/office/drawing/2014/main" xmlns="" id="{CA13AEC9-2E56-4EEA-A3A3-BCA5F9B245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43" y="657979"/>
            <a:ext cx="10515600" cy="1325563"/>
          </a:xfrm>
        </p:spPr>
        <p:txBody>
          <a:bodyPr>
            <a:normAutofit/>
          </a:bodyPr>
          <a:lstStyle/>
          <a:p>
            <a:r>
              <a:rPr lang="hu-HU" b="1" dirty="0">
                <a:solidFill>
                  <a:srgbClr val="760000"/>
                </a:solidFill>
              </a:rPr>
              <a:t>Közérdek / közhatalom</a:t>
            </a:r>
          </a:p>
        </p:txBody>
      </p:sp>
      <p:pic>
        <p:nvPicPr>
          <p:cNvPr id="9" name="Ábra 8" descr="Pilóta">
            <a:extLst>
              <a:ext uri="{FF2B5EF4-FFF2-40B4-BE49-F238E27FC236}">
                <a16:creationId xmlns:a16="http://schemas.microsoft.com/office/drawing/2014/main" xmlns="" id="{7CD8C6C0-D454-43CA-8C58-97CE8D04D27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xmlns="" val="0"/>
              </a:ext>
              <a:ext uri="{96DAC541-7B7A-43D3-8B79-37D633B846F1}">
                <asvg:svgBlip xmlns:asvg="http://schemas.microsoft.com/office/drawing/2016/SVG/main" xmlns="" r:embed="rId7"/>
              </a:ext>
            </a:extLst>
          </a:blip>
          <a:stretch>
            <a:fillRect/>
          </a:stretch>
        </p:blipFill>
        <p:spPr>
          <a:xfrm>
            <a:off x="375557" y="2536040"/>
            <a:ext cx="2752147" cy="27521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0631441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ép 3">
            <a:extLst>
              <a:ext uri="{FF2B5EF4-FFF2-40B4-BE49-F238E27FC236}">
                <a16:creationId xmlns:a16="http://schemas.microsoft.com/office/drawing/2014/main" xmlns="" id="{9A89570A-D8B4-42B0-8B24-EC2BFE1EF67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8588" y="1"/>
            <a:ext cx="1743754" cy="1600200"/>
          </a:xfrm>
          <a:prstGeom prst="rect">
            <a:avLst/>
          </a:prstGeom>
        </p:spPr>
      </p:pic>
      <p:pic>
        <p:nvPicPr>
          <p:cNvPr id="6" name="Kép 5">
            <a:extLst>
              <a:ext uri="{FF2B5EF4-FFF2-40B4-BE49-F238E27FC236}">
                <a16:creationId xmlns:a16="http://schemas.microsoft.com/office/drawing/2014/main" xmlns="" id="{E8B973AB-D9AC-49C1-8C85-8545043CF28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31629" y="0"/>
            <a:ext cx="3581400" cy="1485900"/>
          </a:xfrm>
          <a:prstGeom prst="rect">
            <a:avLst/>
          </a:prstGeom>
        </p:spPr>
      </p:pic>
      <p:pic>
        <p:nvPicPr>
          <p:cNvPr id="7" name="Kép 6">
            <a:extLst>
              <a:ext uri="{FF2B5EF4-FFF2-40B4-BE49-F238E27FC236}">
                <a16:creationId xmlns:a16="http://schemas.microsoft.com/office/drawing/2014/main" xmlns="" id="{7A58B7E2-6C96-48F1-8BF6-CA44937A907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777843" y="5186589"/>
            <a:ext cx="4038600" cy="1685925"/>
          </a:xfrm>
          <a:prstGeom prst="rect">
            <a:avLst/>
          </a:prstGeom>
        </p:spPr>
      </p:pic>
      <p:sp>
        <p:nvSpPr>
          <p:cNvPr id="3" name="Alcím 2">
            <a:extLst>
              <a:ext uri="{FF2B5EF4-FFF2-40B4-BE49-F238E27FC236}">
                <a16:creationId xmlns:a16="http://schemas.microsoft.com/office/drawing/2014/main" xmlns="" id="{43F3AD64-C99B-4BC0-9D5E-B82949A628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u-HU" dirty="0">
                <a:latin typeface="+mj-lt"/>
              </a:rPr>
              <a:t>A mai téma:</a:t>
            </a:r>
          </a:p>
          <a:p>
            <a:r>
              <a:rPr lang="hu-HU" dirty="0">
                <a:latin typeface="+mj-lt"/>
              </a:rPr>
              <a:t>Mi is az a GDPR – mióta létezik?</a:t>
            </a:r>
          </a:p>
          <a:p>
            <a:r>
              <a:rPr lang="hu-HU" dirty="0">
                <a:latin typeface="+mj-lt"/>
              </a:rPr>
              <a:t>Ki az a DPO – kinek kötelező?</a:t>
            </a:r>
          </a:p>
          <a:p>
            <a:r>
              <a:rPr lang="hu-HU" dirty="0">
                <a:latin typeface="+mj-lt"/>
              </a:rPr>
              <a:t>Mit kell tennem, hogy megfeleljek?</a:t>
            </a:r>
          </a:p>
          <a:p>
            <a:r>
              <a:rPr lang="hu-HU" dirty="0">
                <a:latin typeface="+mj-lt"/>
              </a:rPr>
              <a:t>Alapelvek</a:t>
            </a:r>
          </a:p>
          <a:p>
            <a:r>
              <a:rPr lang="hu-HU" dirty="0">
                <a:latin typeface="+mj-lt"/>
              </a:rPr>
              <a:t>Jogalapok</a:t>
            </a:r>
          </a:p>
          <a:p>
            <a:r>
              <a:rPr lang="hu-HU" dirty="0">
                <a:latin typeface="+mj-lt"/>
              </a:rPr>
              <a:t>Szabályzatok és tájékoztatás</a:t>
            </a:r>
          </a:p>
          <a:p>
            <a:r>
              <a:rPr lang="hu-HU" dirty="0">
                <a:latin typeface="+mj-lt"/>
              </a:rPr>
              <a:t>Kérdezz felelek</a:t>
            </a:r>
          </a:p>
        </p:txBody>
      </p:sp>
    </p:spTree>
    <p:extLst>
      <p:ext uri="{BB962C8B-B14F-4D97-AF65-F5344CB8AC3E}">
        <p14:creationId xmlns:p14="http://schemas.microsoft.com/office/powerpoint/2010/main" xmlns="" val="25591597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2000"/>
                            </p:stCondLst>
                            <p:childTnLst>
                              <p:par>
                                <p:cTn id="29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ép 3">
            <a:extLst>
              <a:ext uri="{FF2B5EF4-FFF2-40B4-BE49-F238E27FC236}">
                <a16:creationId xmlns:a16="http://schemas.microsoft.com/office/drawing/2014/main" xmlns="" id="{9A89570A-D8B4-42B0-8B24-EC2BFE1EF67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8588" y="1"/>
            <a:ext cx="1743754" cy="1600200"/>
          </a:xfrm>
          <a:prstGeom prst="rect">
            <a:avLst/>
          </a:prstGeom>
        </p:spPr>
      </p:pic>
      <p:pic>
        <p:nvPicPr>
          <p:cNvPr id="6" name="Kép 5">
            <a:extLst>
              <a:ext uri="{FF2B5EF4-FFF2-40B4-BE49-F238E27FC236}">
                <a16:creationId xmlns:a16="http://schemas.microsoft.com/office/drawing/2014/main" xmlns="" id="{E8B973AB-D9AC-49C1-8C85-8545043CF28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31629" y="0"/>
            <a:ext cx="3581400" cy="1485900"/>
          </a:xfrm>
          <a:prstGeom prst="rect">
            <a:avLst/>
          </a:prstGeom>
        </p:spPr>
      </p:pic>
      <p:pic>
        <p:nvPicPr>
          <p:cNvPr id="7" name="Kép 6">
            <a:extLst>
              <a:ext uri="{FF2B5EF4-FFF2-40B4-BE49-F238E27FC236}">
                <a16:creationId xmlns:a16="http://schemas.microsoft.com/office/drawing/2014/main" xmlns="" id="{7A58B7E2-6C96-48F1-8BF6-CA44937A907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777843" y="5186589"/>
            <a:ext cx="4038600" cy="1685925"/>
          </a:xfrm>
          <a:prstGeom prst="rect">
            <a:avLst/>
          </a:prstGeom>
        </p:spPr>
      </p:pic>
      <p:sp>
        <p:nvSpPr>
          <p:cNvPr id="5" name="Téglalap 4">
            <a:extLst>
              <a:ext uri="{FF2B5EF4-FFF2-40B4-BE49-F238E27FC236}">
                <a16:creationId xmlns:a16="http://schemas.microsoft.com/office/drawing/2014/main" xmlns="" id="{77EC11FF-47E5-4AC9-B39E-BBCDD2A66D12}"/>
              </a:ext>
            </a:extLst>
          </p:cNvPr>
          <p:cNvSpPr/>
          <p:nvPr/>
        </p:nvSpPr>
        <p:spPr>
          <a:xfrm>
            <a:off x="3060701" y="1859369"/>
            <a:ext cx="8666842" cy="36676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hu-HU" sz="3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az adatkezelés az adatkezelő vagy egy harmadik fél jogos érdekeinek érvényesítéséhez szükséges, </a:t>
            </a:r>
          </a:p>
          <a:p>
            <a:pPr marL="457200" indent="-457200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hu-HU" sz="3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kivéve, ha ezen érdekekkel szemben elsőbbséget élveznek az érintett olyan érdekei vagy alapvető jogai és szabadságai, amelyek személyes adatok védelmét teszik szükségessé, különösen, ha az érintett gyermek.</a:t>
            </a:r>
          </a:p>
        </p:txBody>
      </p:sp>
      <p:sp>
        <p:nvSpPr>
          <p:cNvPr id="3" name="Cím 2">
            <a:extLst>
              <a:ext uri="{FF2B5EF4-FFF2-40B4-BE49-F238E27FC236}">
                <a16:creationId xmlns:a16="http://schemas.microsoft.com/office/drawing/2014/main" xmlns="" id="{CA13AEC9-2E56-4EEA-A3A3-BCA5F9B245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89942" y="373469"/>
            <a:ext cx="10515600" cy="1325563"/>
          </a:xfrm>
        </p:spPr>
        <p:txBody>
          <a:bodyPr>
            <a:normAutofit/>
          </a:bodyPr>
          <a:lstStyle/>
          <a:p>
            <a:r>
              <a:rPr lang="hu-HU" b="1" dirty="0">
                <a:solidFill>
                  <a:srgbClr val="760000"/>
                </a:solidFill>
              </a:rPr>
              <a:t>Jogos érdek</a:t>
            </a:r>
            <a:endParaRPr lang="hu-HU" dirty="0"/>
          </a:p>
        </p:txBody>
      </p:sp>
      <p:pic>
        <p:nvPicPr>
          <p:cNvPr id="12" name="Kép 11">
            <a:extLst>
              <a:ext uri="{FF2B5EF4-FFF2-40B4-BE49-F238E27FC236}">
                <a16:creationId xmlns:a16="http://schemas.microsoft.com/office/drawing/2014/main" xmlns="" id="{3A0D947B-8591-4743-B3E4-D161EFB03EBD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1599" y="2019971"/>
            <a:ext cx="3303467" cy="33034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1086667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ép 3">
            <a:extLst>
              <a:ext uri="{FF2B5EF4-FFF2-40B4-BE49-F238E27FC236}">
                <a16:creationId xmlns:a16="http://schemas.microsoft.com/office/drawing/2014/main" xmlns="" id="{9A89570A-D8B4-42B0-8B24-EC2BFE1EF67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8588" y="1"/>
            <a:ext cx="1743754" cy="1600200"/>
          </a:xfrm>
          <a:prstGeom prst="rect">
            <a:avLst/>
          </a:prstGeom>
        </p:spPr>
      </p:pic>
      <p:pic>
        <p:nvPicPr>
          <p:cNvPr id="6" name="Kép 5">
            <a:extLst>
              <a:ext uri="{FF2B5EF4-FFF2-40B4-BE49-F238E27FC236}">
                <a16:creationId xmlns:a16="http://schemas.microsoft.com/office/drawing/2014/main" xmlns="" id="{E8B973AB-D9AC-49C1-8C85-8545043CF28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31629" y="0"/>
            <a:ext cx="3581400" cy="1485900"/>
          </a:xfrm>
          <a:prstGeom prst="rect">
            <a:avLst/>
          </a:prstGeom>
        </p:spPr>
      </p:pic>
      <p:pic>
        <p:nvPicPr>
          <p:cNvPr id="7" name="Kép 6">
            <a:extLst>
              <a:ext uri="{FF2B5EF4-FFF2-40B4-BE49-F238E27FC236}">
                <a16:creationId xmlns:a16="http://schemas.microsoft.com/office/drawing/2014/main" xmlns="" id="{7A58B7E2-6C96-48F1-8BF6-CA44937A907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777843" y="5186589"/>
            <a:ext cx="4038600" cy="1685925"/>
          </a:xfrm>
          <a:prstGeom prst="rect">
            <a:avLst/>
          </a:prstGeom>
        </p:spPr>
      </p:pic>
      <p:sp>
        <p:nvSpPr>
          <p:cNvPr id="3" name="Cím 2">
            <a:extLst>
              <a:ext uri="{FF2B5EF4-FFF2-40B4-BE49-F238E27FC236}">
                <a16:creationId xmlns:a16="http://schemas.microsoft.com/office/drawing/2014/main" xmlns="" id="{CA13AEC9-2E56-4EEA-A3A3-BCA5F9B245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89942" y="373469"/>
            <a:ext cx="10515600" cy="1325563"/>
          </a:xfrm>
        </p:spPr>
        <p:txBody>
          <a:bodyPr>
            <a:normAutofit/>
          </a:bodyPr>
          <a:lstStyle/>
          <a:p>
            <a:r>
              <a:rPr lang="hu-HU" b="1" dirty="0">
                <a:solidFill>
                  <a:srgbClr val="760000"/>
                </a:solidFill>
              </a:rPr>
              <a:t>Érdekmérlegelés</a:t>
            </a:r>
            <a:endParaRPr lang="hu-HU" dirty="0"/>
          </a:p>
        </p:txBody>
      </p:sp>
      <p:pic>
        <p:nvPicPr>
          <p:cNvPr id="8" name="Kép 7">
            <a:extLst>
              <a:ext uri="{FF2B5EF4-FFF2-40B4-BE49-F238E27FC236}">
                <a16:creationId xmlns:a16="http://schemas.microsoft.com/office/drawing/2014/main" xmlns="" id="{B43A5E3A-73EF-4695-AA0C-1E519214CCF5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708437" y="2072501"/>
            <a:ext cx="4578087" cy="3957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46787594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llipszis 9">
            <a:extLst>
              <a:ext uri="{FF2B5EF4-FFF2-40B4-BE49-F238E27FC236}">
                <a16:creationId xmlns:a16="http://schemas.microsoft.com/office/drawing/2014/main" xmlns="" id="{5BB20AD5-B399-4E15-BE44-09FC8AF12F55}"/>
              </a:ext>
            </a:extLst>
          </p:cNvPr>
          <p:cNvSpPr/>
          <p:nvPr/>
        </p:nvSpPr>
        <p:spPr>
          <a:xfrm>
            <a:off x="8407400" y="1910396"/>
            <a:ext cx="3213100" cy="2191704"/>
          </a:xfrm>
          <a:prstGeom prst="ellipse">
            <a:avLst/>
          </a:prstGeom>
          <a:solidFill>
            <a:srgbClr val="EEE6E8"/>
          </a:solidFill>
          <a:ln>
            <a:solidFill>
              <a:srgbClr val="52011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pic>
        <p:nvPicPr>
          <p:cNvPr id="4" name="Kép 3">
            <a:extLst>
              <a:ext uri="{FF2B5EF4-FFF2-40B4-BE49-F238E27FC236}">
                <a16:creationId xmlns:a16="http://schemas.microsoft.com/office/drawing/2014/main" xmlns="" id="{9A89570A-D8B4-42B0-8B24-EC2BFE1EF67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8588" y="1"/>
            <a:ext cx="1743754" cy="1600200"/>
          </a:xfrm>
          <a:prstGeom prst="rect">
            <a:avLst/>
          </a:prstGeom>
        </p:spPr>
      </p:pic>
      <p:pic>
        <p:nvPicPr>
          <p:cNvPr id="6" name="Kép 5">
            <a:extLst>
              <a:ext uri="{FF2B5EF4-FFF2-40B4-BE49-F238E27FC236}">
                <a16:creationId xmlns:a16="http://schemas.microsoft.com/office/drawing/2014/main" xmlns="" id="{E8B973AB-D9AC-49C1-8C85-8545043CF28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31629" y="0"/>
            <a:ext cx="3581400" cy="1485900"/>
          </a:xfrm>
          <a:prstGeom prst="rect">
            <a:avLst/>
          </a:prstGeom>
        </p:spPr>
      </p:pic>
      <p:pic>
        <p:nvPicPr>
          <p:cNvPr id="7" name="Kép 6">
            <a:extLst>
              <a:ext uri="{FF2B5EF4-FFF2-40B4-BE49-F238E27FC236}">
                <a16:creationId xmlns:a16="http://schemas.microsoft.com/office/drawing/2014/main" xmlns="" id="{7A58B7E2-6C96-48F1-8BF6-CA44937A907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777843" y="5186589"/>
            <a:ext cx="4038600" cy="1685925"/>
          </a:xfrm>
          <a:prstGeom prst="rect">
            <a:avLst/>
          </a:prstGeom>
        </p:spPr>
      </p:pic>
      <p:sp>
        <p:nvSpPr>
          <p:cNvPr id="3" name="Cím 2">
            <a:extLst>
              <a:ext uri="{FF2B5EF4-FFF2-40B4-BE49-F238E27FC236}">
                <a16:creationId xmlns:a16="http://schemas.microsoft.com/office/drawing/2014/main" xmlns="" id="{CA13AEC9-2E56-4EEA-A3A3-BCA5F9B245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89942" y="373469"/>
            <a:ext cx="10515600" cy="1325563"/>
          </a:xfrm>
        </p:spPr>
        <p:txBody>
          <a:bodyPr>
            <a:normAutofit/>
          </a:bodyPr>
          <a:lstStyle/>
          <a:p>
            <a:r>
              <a:rPr lang="hu-HU" b="1" dirty="0">
                <a:solidFill>
                  <a:srgbClr val="760000"/>
                </a:solidFill>
              </a:rPr>
              <a:t>Érdekmérlegelés</a:t>
            </a:r>
            <a:endParaRPr lang="hu-HU" dirty="0"/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xmlns="" id="{A5850C7C-7AD8-4B70-9CDD-3449A261FBD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xmlns="" val="3210100687"/>
              </p:ext>
            </p:extLst>
          </p:nvPr>
        </p:nvGraphicFramePr>
        <p:xfrm>
          <a:off x="1159004" y="1571200"/>
          <a:ext cx="6972625" cy="499863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  <p:sp>
        <p:nvSpPr>
          <p:cNvPr id="9" name="Szövegdoboz 8">
            <a:extLst>
              <a:ext uri="{FF2B5EF4-FFF2-40B4-BE49-F238E27FC236}">
                <a16:creationId xmlns:a16="http://schemas.microsoft.com/office/drawing/2014/main" xmlns="" id="{37DADFF9-23BB-4C95-BA60-48488AF0F3A8}"/>
              </a:ext>
            </a:extLst>
          </p:cNvPr>
          <p:cNvSpPr txBox="1"/>
          <p:nvPr/>
        </p:nvSpPr>
        <p:spPr>
          <a:xfrm>
            <a:off x="8681194" y="2260182"/>
            <a:ext cx="272340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4000" dirty="0">
                <a:solidFill>
                  <a:srgbClr val="520113"/>
                </a:solidFill>
              </a:rPr>
              <a:t>NAIH</a:t>
            </a:r>
          </a:p>
          <a:p>
            <a:pPr algn="ctr"/>
            <a:r>
              <a:rPr lang="hu-HU" sz="4000" dirty="0">
                <a:solidFill>
                  <a:srgbClr val="520113"/>
                </a:solidFill>
              </a:rPr>
              <a:t>tájékoztatás</a:t>
            </a:r>
          </a:p>
        </p:txBody>
      </p:sp>
    </p:spTree>
    <p:extLst>
      <p:ext uri="{BB962C8B-B14F-4D97-AF65-F5344CB8AC3E}">
        <p14:creationId xmlns:p14="http://schemas.microsoft.com/office/powerpoint/2010/main" xmlns="" val="15251619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963EBC3E-708C-48B3-8DF3-0C11B07B3F5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154612E1-2645-4BB5-8CB5-C75D46923F9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E56DAE8D-E043-4F18-9F82-15ED15AEFC4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4C603ED0-85E4-46DC-AAAD-92B95F42A41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F42278B0-6730-4808-BCF3-0E01572C4C9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BEFF4373-0486-4A1B-80B2-DA50602698B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2F73C64F-27FC-426E-8B32-8E6CA00FF76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90C5E49B-3B61-4AD6-AEAF-67DB717634D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1B90BB43-E3B1-4602-80C1-D1EFEF2CDCF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 uiExpand="1">
        <p:bldSub>
          <a:bldDgm bld="one"/>
        </p:bldSub>
      </p:bldGraphic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ép 3">
            <a:extLst>
              <a:ext uri="{FF2B5EF4-FFF2-40B4-BE49-F238E27FC236}">
                <a16:creationId xmlns:a16="http://schemas.microsoft.com/office/drawing/2014/main" xmlns="" id="{9A89570A-D8B4-42B0-8B24-EC2BFE1EF67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8588" y="1"/>
            <a:ext cx="1743754" cy="1600200"/>
          </a:xfrm>
          <a:prstGeom prst="rect">
            <a:avLst/>
          </a:prstGeom>
        </p:spPr>
      </p:pic>
      <p:pic>
        <p:nvPicPr>
          <p:cNvPr id="6" name="Kép 5">
            <a:extLst>
              <a:ext uri="{FF2B5EF4-FFF2-40B4-BE49-F238E27FC236}">
                <a16:creationId xmlns:a16="http://schemas.microsoft.com/office/drawing/2014/main" xmlns="" id="{E8B973AB-D9AC-49C1-8C85-8545043CF28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31629" y="0"/>
            <a:ext cx="3581400" cy="1485900"/>
          </a:xfrm>
          <a:prstGeom prst="rect">
            <a:avLst/>
          </a:prstGeom>
        </p:spPr>
      </p:pic>
      <p:pic>
        <p:nvPicPr>
          <p:cNvPr id="7" name="Kép 6">
            <a:extLst>
              <a:ext uri="{FF2B5EF4-FFF2-40B4-BE49-F238E27FC236}">
                <a16:creationId xmlns:a16="http://schemas.microsoft.com/office/drawing/2014/main" xmlns="" id="{7A58B7E2-6C96-48F1-8BF6-CA44937A907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777843" y="5186589"/>
            <a:ext cx="4038600" cy="1685925"/>
          </a:xfrm>
          <a:prstGeom prst="rect">
            <a:avLst/>
          </a:prstGeom>
        </p:spPr>
      </p:pic>
      <p:sp>
        <p:nvSpPr>
          <p:cNvPr id="3" name="Cím 2">
            <a:extLst>
              <a:ext uri="{FF2B5EF4-FFF2-40B4-BE49-F238E27FC236}">
                <a16:creationId xmlns:a16="http://schemas.microsoft.com/office/drawing/2014/main" xmlns="" id="{CA13AEC9-2E56-4EEA-A3A3-BCA5F9B245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5029" y="526820"/>
            <a:ext cx="7384651" cy="1325563"/>
          </a:xfrm>
        </p:spPr>
        <p:txBody>
          <a:bodyPr>
            <a:normAutofit/>
          </a:bodyPr>
          <a:lstStyle/>
          <a:p>
            <a:pPr algn="ctr"/>
            <a:r>
              <a:rPr lang="hu-HU" b="1" dirty="0">
                <a:solidFill>
                  <a:srgbClr val="760000"/>
                </a:solidFill>
              </a:rPr>
              <a:t>Mit érdemes szabályozni </a:t>
            </a:r>
            <a:br>
              <a:rPr lang="hu-HU" b="1" dirty="0">
                <a:solidFill>
                  <a:srgbClr val="760000"/>
                </a:solidFill>
              </a:rPr>
            </a:br>
            <a:r>
              <a:rPr lang="hu-HU" b="1" dirty="0">
                <a:solidFill>
                  <a:srgbClr val="760000"/>
                </a:solidFill>
              </a:rPr>
              <a:t>és nyilvántartani?</a:t>
            </a:r>
            <a:endParaRPr lang="hu-HU" dirty="0"/>
          </a:p>
        </p:txBody>
      </p:sp>
      <p:sp>
        <p:nvSpPr>
          <p:cNvPr id="2" name="Szövegdoboz 1">
            <a:extLst>
              <a:ext uri="{FF2B5EF4-FFF2-40B4-BE49-F238E27FC236}">
                <a16:creationId xmlns:a16="http://schemas.microsoft.com/office/drawing/2014/main" xmlns="" id="{E9710D8C-DFEE-4602-92FD-C624BC927164}"/>
              </a:ext>
            </a:extLst>
          </p:cNvPr>
          <p:cNvSpPr txBox="1"/>
          <p:nvPr/>
        </p:nvSpPr>
        <p:spPr>
          <a:xfrm>
            <a:off x="4791348" y="2002353"/>
            <a:ext cx="5803392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hu-HU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adatvédelmi szabályzat</a:t>
            </a:r>
          </a:p>
          <a:p>
            <a:r>
              <a:rPr lang="hu-HU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	hatásvizsgálatok</a:t>
            </a:r>
          </a:p>
          <a:p>
            <a:r>
              <a:rPr lang="hu-HU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	érdekmérlegelések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u-HU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adatbiztonsági szabályzat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u-HU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ellenőrzési szabályzat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u-HU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ellenőrzési nyilvántartás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u-HU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incidenskezelési szabályzat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u-HU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incidens nyilvántartás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u-HU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adatkezelési nyilvántartás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u-HU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külső adatkezelési tájékoztató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u-HU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belső adatkezelési tájékoztató</a:t>
            </a:r>
          </a:p>
        </p:txBody>
      </p:sp>
      <p:pic>
        <p:nvPicPr>
          <p:cNvPr id="11" name="Ábra 10" descr="Könyvek">
            <a:extLst>
              <a:ext uri="{FF2B5EF4-FFF2-40B4-BE49-F238E27FC236}">
                <a16:creationId xmlns:a16="http://schemas.microsoft.com/office/drawing/2014/main" xmlns="" id="{BD913A68-DA8C-4642-B35C-D99DBF0E3C12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xmlns="" val="0"/>
              </a:ext>
              <a:ext uri="{96DAC541-7B7A-43D3-8B79-37D633B846F1}">
                <asvg:svgBlip xmlns:asvg="http://schemas.microsoft.com/office/drawing/2016/SVG/main" xmlns="" r:embed="rId7"/>
              </a:ext>
            </a:extLst>
          </a:blip>
          <a:stretch>
            <a:fillRect/>
          </a:stretch>
        </p:blipFill>
        <p:spPr>
          <a:xfrm>
            <a:off x="217797" y="1828510"/>
            <a:ext cx="4038600" cy="44787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73233658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ép 3">
            <a:extLst>
              <a:ext uri="{FF2B5EF4-FFF2-40B4-BE49-F238E27FC236}">
                <a16:creationId xmlns:a16="http://schemas.microsoft.com/office/drawing/2014/main" xmlns="" id="{9A89570A-D8B4-42B0-8B24-EC2BFE1EF67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8588" y="1"/>
            <a:ext cx="1743754" cy="1600200"/>
          </a:xfrm>
          <a:prstGeom prst="rect">
            <a:avLst/>
          </a:prstGeom>
        </p:spPr>
      </p:pic>
      <p:pic>
        <p:nvPicPr>
          <p:cNvPr id="6" name="Kép 5">
            <a:extLst>
              <a:ext uri="{FF2B5EF4-FFF2-40B4-BE49-F238E27FC236}">
                <a16:creationId xmlns:a16="http://schemas.microsoft.com/office/drawing/2014/main" xmlns="" id="{E8B973AB-D9AC-49C1-8C85-8545043CF28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31629" y="0"/>
            <a:ext cx="3581400" cy="1485900"/>
          </a:xfrm>
          <a:prstGeom prst="rect">
            <a:avLst/>
          </a:prstGeom>
        </p:spPr>
      </p:pic>
      <p:pic>
        <p:nvPicPr>
          <p:cNvPr id="7" name="Kép 6">
            <a:extLst>
              <a:ext uri="{FF2B5EF4-FFF2-40B4-BE49-F238E27FC236}">
                <a16:creationId xmlns:a16="http://schemas.microsoft.com/office/drawing/2014/main" xmlns="" id="{7A58B7E2-6C96-48F1-8BF6-CA44937A907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777843" y="5186589"/>
            <a:ext cx="4038600" cy="1685925"/>
          </a:xfrm>
          <a:prstGeom prst="rect">
            <a:avLst/>
          </a:prstGeom>
        </p:spPr>
      </p:pic>
      <p:sp>
        <p:nvSpPr>
          <p:cNvPr id="3" name="Cím 2">
            <a:extLst>
              <a:ext uri="{FF2B5EF4-FFF2-40B4-BE49-F238E27FC236}">
                <a16:creationId xmlns:a16="http://schemas.microsoft.com/office/drawing/2014/main" xmlns="" id="{CA13AEC9-2E56-4EEA-A3A3-BCA5F9B245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5029" y="526820"/>
            <a:ext cx="7384651" cy="1325563"/>
          </a:xfrm>
        </p:spPr>
        <p:txBody>
          <a:bodyPr>
            <a:normAutofit/>
          </a:bodyPr>
          <a:lstStyle/>
          <a:p>
            <a:pPr algn="ctr"/>
            <a:r>
              <a:rPr lang="hu-HU" b="1" dirty="0">
                <a:solidFill>
                  <a:srgbClr val="50000F"/>
                </a:solidFill>
              </a:rPr>
              <a:t>Miről kell tájékoztatni?</a:t>
            </a:r>
            <a:endParaRPr lang="hu-HU" dirty="0">
              <a:solidFill>
                <a:srgbClr val="50000F"/>
              </a:solidFill>
            </a:endParaRPr>
          </a:p>
        </p:txBody>
      </p:sp>
      <p:sp>
        <p:nvSpPr>
          <p:cNvPr id="11" name="Szövegdoboz 10">
            <a:extLst>
              <a:ext uri="{FF2B5EF4-FFF2-40B4-BE49-F238E27FC236}">
                <a16:creationId xmlns:a16="http://schemas.microsoft.com/office/drawing/2014/main" xmlns="" id="{390C0B8A-BD8B-4B26-B7E1-2A036B287F3C}"/>
              </a:ext>
            </a:extLst>
          </p:cNvPr>
          <p:cNvSpPr txBox="1"/>
          <p:nvPr/>
        </p:nvSpPr>
        <p:spPr>
          <a:xfrm>
            <a:off x="2486731" y="2379202"/>
            <a:ext cx="5644898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3000" u="sng" dirty="0">
                <a:solidFill>
                  <a:schemeClr val="tx1">
                    <a:lumMod val="65000"/>
                    <a:lumOff val="35000"/>
                  </a:schemeClr>
                </a:solidFill>
              </a:rPr>
              <a:t>Minimum: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u-HU" sz="3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adatkezelő és képviselő adatai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u-HU" sz="3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adatvédelmi tisztviselő adatai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u-HU" sz="3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az érintett jogairól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u-HU" sz="3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az adatbiztonságról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u-HU" sz="3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jogorvoslati lehetőségekről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u-HU" sz="3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az adatkezelésekről</a:t>
            </a:r>
          </a:p>
          <a:p>
            <a:endParaRPr lang="hu-HU" sz="3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5950356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5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5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uiExpand="1" build="p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ép 3">
            <a:extLst>
              <a:ext uri="{FF2B5EF4-FFF2-40B4-BE49-F238E27FC236}">
                <a16:creationId xmlns:a16="http://schemas.microsoft.com/office/drawing/2014/main" xmlns="" id="{9A89570A-D8B4-42B0-8B24-EC2BFE1EF67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8588" y="1"/>
            <a:ext cx="1743754" cy="1600200"/>
          </a:xfrm>
          <a:prstGeom prst="rect">
            <a:avLst/>
          </a:prstGeom>
        </p:spPr>
      </p:pic>
      <p:pic>
        <p:nvPicPr>
          <p:cNvPr id="6" name="Kép 5">
            <a:extLst>
              <a:ext uri="{FF2B5EF4-FFF2-40B4-BE49-F238E27FC236}">
                <a16:creationId xmlns:a16="http://schemas.microsoft.com/office/drawing/2014/main" xmlns="" id="{E8B973AB-D9AC-49C1-8C85-8545043CF28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31629" y="0"/>
            <a:ext cx="3581400" cy="1485900"/>
          </a:xfrm>
          <a:prstGeom prst="rect">
            <a:avLst/>
          </a:prstGeom>
        </p:spPr>
      </p:pic>
      <p:pic>
        <p:nvPicPr>
          <p:cNvPr id="7" name="Kép 6">
            <a:extLst>
              <a:ext uri="{FF2B5EF4-FFF2-40B4-BE49-F238E27FC236}">
                <a16:creationId xmlns:a16="http://schemas.microsoft.com/office/drawing/2014/main" xmlns="" id="{7A58B7E2-6C96-48F1-8BF6-CA44937A907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777843" y="5186589"/>
            <a:ext cx="4038600" cy="1685925"/>
          </a:xfrm>
          <a:prstGeom prst="rect">
            <a:avLst/>
          </a:prstGeom>
        </p:spPr>
      </p:pic>
      <p:sp>
        <p:nvSpPr>
          <p:cNvPr id="3" name="Cím 2">
            <a:extLst>
              <a:ext uri="{FF2B5EF4-FFF2-40B4-BE49-F238E27FC236}">
                <a16:creationId xmlns:a16="http://schemas.microsoft.com/office/drawing/2014/main" xmlns="" id="{CA13AEC9-2E56-4EEA-A3A3-BCA5F9B245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5029" y="526820"/>
            <a:ext cx="7384651" cy="1325563"/>
          </a:xfrm>
        </p:spPr>
        <p:txBody>
          <a:bodyPr>
            <a:normAutofit/>
          </a:bodyPr>
          <a:lstStyle/>
          <a:p>
            <a:pPr algn="ctr"/>
            <a:r>
              <a:rPr lang="hu-HU" b="1" dirty="0">
                <a:solidFill>
                  <a:srgbClr val="50000F"/>
                </a:solidFill>
              </a:rPr>
              <a:t>Adatkezelési </a:t>
            </a:r>
            <a:r>
              <a:rPr lang="hu-HU" b="1" dirty="0" err="1">
                <a:solidFill>
                  <a:srgbClr val="50000F"/>
                </a:solidFill>
              </a:rPr>
              <a:t>célonként</a:t>
            </a:r>
            <a:endParaRPr lang="hu-HU" dirty="0">
              <a:solidFill>
                <a:srgbClr val="50000F"/>
              </a:solidFill>
            </a:endParaRPr>
          </a:p>
        </p:txBody>
      </p:sp>
      <p:sp>
        <p:nvSpPr>
          <p:cNvPr id="8" name="Szövegdoboz 7">
            <a:extLst>
              <a:ext uri="{FF2B5EF4-FFF2-40B4-BE49-F238E27FC236}">
                <a16:creationId xmlns:a16="http://schemas.microsoft.com/office/drawing/2014/main" xmlns="" id="{70E751E6-0C27-405F-9C75-A8DA6B14EFCD}"/>
              </a:ext>
            </a:extLst>
          </p:cNvPr>
          <p:cNvSpPr txBox="1"/>
          <p:nvPr/>
        </p:nvSpPr>
        <p:spPr>
          <a:xfrm>
            <a:off x="1345474" y="2127020"/>
            <a:ext cx="913355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hu-HU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az adatkezelés céljai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u-HU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jogalapja (jogos érdek, jogszabály is)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u-HU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az érintettek kategóriái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u-HU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személyes adatok kategóriái;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u-HU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címzettek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u-HU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harmadik országbeli címzettek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u-HU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kezelés időtartama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u-HU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kötelező-e az adatszolgáltatás, elmaradás következmény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u-HU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automatizált döntéshozatal ténye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hu-HU" sz="24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hu-HU" sz="24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149395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5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5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350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0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uiExpand="1" build="p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ép 3">
            <a:extLst>
              <a:ext uri="{FF2B5EF4-FFF2-40B4-BE49-F238E27FC236}">
                <a16:creationId xmlns:a16="http://schemas.microsoft.com/office/drawing/2014/main" xmlns="" id="{9A89570A-D8B4-42B0-8B24-EC2BFE1EF67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8588" y="1"/>
            <a:ext cx="1743754" cy="1600200"/>
          </a:xfrm>
          <a:prstGeom prst="rect">
            <a:avLst/>
          </a:prstGeom>
        </p:spPr>
      </p:pic>
      <p:pic>
        <p:nvPicPr>
          <p:cNvPr id="6" name="Kép 5">
            <a:extLst>
              <a:ext uri="{FF2B5EF4-FFF2-40B4-BE49-F238E27FC236}">
                <a16:creationId xmlns:a16="http://schemas.microsoft.com/office/drawing/2014/main" xmlns="" id="{E8B973AB-D9AC-49C1-8C85-8545043CF28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31629" y="0"/>
            <a:ext cx="3581400" cy="1485900"/>
          </a:xfrm>
          <a:prstGeom prst="rect">
            <a:avLst/>
          </a:prstGeom>
        </p:spPr>
      </p:pic>
      <p:pic>
        <p:nvPicPr>
          <p:cNvPr id="7" name="Kép 6">
            <a:extLst>
              <a:ext uri="{FF2B5EF4-FFF2-40B4-BE49-F238E27FC236}">
                <a16:creationId xmlns:a16="http://schemas.microsoft.com/office/drawing/2014/main" xmlns="" id="{7A58B7E2-6C96-48F1-8BF6-CA44937A907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777843" y="5186589"/>
            <a:ext cx="4038600" cy="1685925"/>
          </a:xfrm>
          <a:prstGeom prst="rect">
            <a:avLst/>
          </a:prstGeom>
        </p:spPr>
      </p:pic>
      <p:sp>
        <p:nvSpPr>
          <p:cNvPr id="3" name="Cím 2">
            <a:extLst>
              <a:ext uri="{FF2B5EF4-FFF2-40B4-BE49-F238E27FC236}">
                <a16:creationId xmlns:a16="http://schemas.microsoft.com/office/drawing/2014/main" xmlns="" id="{CA13AEC9-2E56-4EEA-A3A3-BCA5F9B245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37477" y="1859103"/>
            <a:ext cx="9125419" cy="3441787"/>
          </a:xfrm>
        </p:spPr>
        <p:txBody>
          <a:bodyPr>
            <a:normAutofit/>
          </a:bodyPr>
          <a:lstStyle/>
          <a:p>
            <a:pPr algn="ctr"/>
            <a:r>
              <a:rPr lang="hu-HU" b="1" dirty="0">
                <a:solidFill>
                  <a:srgbClr val="760000"/>
                </a:solidFill>
              </a:rPr>
              <a:t>Köszönöm megtisztelő figyelmüket!</a:t>
            </a:r>
            <a:br>
              <a:rPr lang="hu-HU" b="1" dirty="0">
                <a:solidFill>
                  <a:srgbClr val="760000"/>
                </a:solidFill>
              </a:rPr>
            </a:br>
            <a:r>
              <a:rPr lang="hu-HU" b="1" dirty="0">
                <a:solidFill>
                  <a:srgbClr val="760000"/>
                </a:solidFill>
              </a:rPr>
              <a:t/>
            </a:r>
            <a:br>
              <a:rPr lang="hu-HU" b="1" dirty="0">
                <a:solidFill>
                  <a:srgbClr val="760000"/>
                </a:solidFill>
              </a:rPr>
            </a:br>
            <a:r>
              <a:rPr lang="hu-HU" b="1" dirty="0">
                <a:solidFill>
                  <a:srgbClr val="760000"/>
                </a:solidFill>
              </a:rPr>
              <a:t>Várom kérdéseiket!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xmlns="" val="2585588971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ép 3">
            <a:extLst>
              <a:ext uri="{FF2B5EF4-FFF2-40B4-BE49-F238E27FC236}">
                <a16:creationId xmlns:a16="http://schemas.microsoft.com/office/drawing/2014/main" xmlns="" id="{9A89570A-D8B4-42B0-8B24-EC2BFE1EF67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8587" y="0"/>
            <a:ext cx="5270727" cy="4836816"/>
          </a:xfrm>
          <a:prstGeom prst="rect">
            <a:avLst/>
          </a:prstGeom>
        </p:spPr>
      </p:pic>
      <p:pic>
        <p:nvPicPr>
          <p:cNvPr id="6" name="Kép 5">
            <a:extLst>
              <a:ext uri="{FF2B5EF4-FFF2-40B4-BE49-F238E27FC236}">
                <a16:creationId xmlns:a16="http://schemas.microsoft.com/office/drawing/2014/main" xmlns="" id="{E8B973AB-D9AC-49C1-8C85-8545043CF28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31629" y="0"/>
            <a:ext cx="3581400" cy="1485900"/>
          </a:xfrm>
          <a:prstGeom prst="rect">
            <a:avLst/>
          </a:prstGeom>
        </p:spPr>
      </p:pic>
      <p:pic>
        <p:nvPicPr>
          <p:cNvPr id="7" name="Kép 6">
            <a:extLst>
              <a:ext uri="{FF2B5EF4-FFF2-40B4-BE49-F238E27FC236}">
                <a16:creationId xmlns:a16="http://schemas.microsoft.com/office/drawing/2014/main" xmlns="" id="{7A58B7E2-6C96-48F1-8BF6-CA44937A907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777843" y="5186589"/>
            <a:ext cx="4038600" cy="1685925"/>
          </a:xfrm>
          <a:prstGeom prst="rect">
            <a:avLst/>
          </a:prstGeom>
        </p:spPr>
      </p:pic>
      <p:sp>
        <p:nvSpPr>
          <p:cNvPr id="5" name="Cím 4">
            <a:extLst>
              <a:ext uri="{FF2B5EF4-FFF2-40B4-BE49-F238E27FC236}">
                <a16:creationId xmlns:a16="http://schemas.microsoft.com/office/drawing/2014/main" xmlns="" id="{3C849ACB-14B2-4CEB-9313-C0FA09944E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9645" y="1360281"/>
            <a:ext cx="11140966" cy="4334309"/>
          </a:xfrm>
        </p:spPr>
        <p:txBody>
          <a:bodyPr>
            <a:normAutofit/>
          </a:bodyPr>
          <a:lstStyle/>
          <a:p>
            <a:pPr algn="ctr">
              <a:lnSpc>
                <a:spcPct val="125000"/>
              </a:lnSpc>
              <a:spcBef>
                <a:spcPts val="2200"/>
              </a:spcBef>
            </a:pPr>
            <a:r>
              <a:rPr lang="hu-HU" dirty="0"/>
              <a:t/>
            </a:r>
            <a:br>
              <a:rPr lang="hu-HU" dirty="0"/>
            </a:br>
            <a:r>
              <a:rPr lang="hu-HU" dirty="0">
                <a:solidFill>
                  <a:srgbClr val="50000F"/>
                </a:solidFill>
              </a:rPr>
              <a:t>+36 20 929 0845</a:t>
            </a:r>
            <a:r>
              <a:rPr lang="hu-HU" b="1" dirty="0">
                <a:solidFill>
                  <a:srgbClr val="50000F"/>
                </a:solidFill>
              </a:rPr>
              <a:t/>
            </a:r>
            <a:br>
              <a:rPr lang="hu-HU" b="1" dirty="0">
                <a:solidFill>
                  <a:srgbClr val="50000F"/>
                </a:solidFill>
              </a:rPr>
            </a:br>
            <a:r>
              <a:rPr lang="hu-HU" dirty="0">
                <a:solidFill>
                  <a:srgbClr val="50000F"/>
                </a:solidFill>
              </a:rPr>
              <a:t>dpo@drgaalpeter.hu</a:t>
            </a:r>
            <a:br>
              <a:rPr lang="hu-HU" dirty="0">
                <a:solidFill>
                  <a:srgbClr val="50000F"/>
                </a:solidFill>
              </a:rPr>
            </a:br>
            <a:r>
              <a:rPr lang="hu-HU" dirty="0">
                <a:solidFill>
                  <a:srgbClr val="50000F"/>
                </a:solidFill>
              </a:rPr>
              <a:t>www.drgaalpeter.hu</a:t>
            </a:r>
            <a:br>
              <a:rPr lang="hu-HU" dirty="0">
                <a:solidFill>
                  <a:srgbClr val="50000F"/>
                </a:solidFill>
              </a:rPr>
            </a:br>
            <a:endParaRPr lang="hu-HU" sz="2200" dirty="0">
              <a:solidFill>
                <a:srgbClr val="50000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314165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Kép 5">
            <a:extLst>
              <a:ext uri="{FF2B5EF4-FFF2-40B4-BE49-F238E27FC236}">
                <a16:creationId xmlns:a16="http://schemas.microsoft.com/office/drawing/2014/main" xmlns="" id="{E8B973AB-D9AC-49C1-8C85-8545043CF28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31629" y="0"/>
            <a:ext cx="3581400" cy="1485900"/>
          </a:xfrm>
          <a:prstGeom prst="rect">
            <a:avLst/>
          </a:prstGeom>
        </p:spPr>
      </p:pic>
      <p:pic>
        <p:nvPicPr>
          <p:cNvPr id="7" name="Kép 6">
            <a:extLst>
              <a:ext uri="{FF2B5EF4-FFF2-40B4-BE49-F238E27FC236}">
                <a16:creationId xmlns:a16="http://schemas.microsoft.com/office/drawing/2014/main" xmlns="" id="{7A58B7E2-6C96-48F1-8BF6-CA44937A907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77843" y="5186589"/>
            <a:ext cx="4038600" cy="1685925"/>
          </a:xfrm>
          <a:prstGeom prst="rect">
            <a:avLst/>
          </a:prstGeom>
        </p:spPr>
      </p:pic>
      <p:sp>
        <p:nvSpPr>
          <p:cNvPr id="3" name="Alcím 2">
            <a:extLst>
              <a:ext uri="{FF2B5EF4-FFF2-40B4-BE49-F238E27FC236}">
                <a16:creationId xmlns:a16="http://schemas.microsoft.com/office/drawing/2014/main" xmlns="" id="{43F3AD64-C99B-4BC0-9D5E-B82949A628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56240"/>
            <a:ext cx="10515600" cy="4062413"/>
          </a:xfrm>
        </p:spPr>
        <p:txBody>
          <a:bodyPr/>
          <a:lstStyle/>
          <a:p>
            <a:pPr marL="0" indent="0" algn="ctr">
              <a:buNone/>
            </a:pPr>
            <a:r>
              <a:rPr lang="hu-HU" b="1" dirty="0">
                <a:solidFill>
                  <a:srgbClr val="520113"/>
                </a:solidFill>
                <a:latin typeface="+mj-lt"/>
              </a:rPr>
              <a:t>Újdonság?</a:t>
            </a:r>
          </a:p>
          <a:p>
            <a:pPr marL="0" indent="0" algn="ctr">
              <a:buNone/>
            </a:pPr>
            <a:r>
              <a:rPr lang="hu-HU" b="1" dirty="0">
                <a:solidFill>
                  <a:srgbClr val="520113"/>
                </a:solidFill>
                <a:latin typeface="+mj-lt"/>
              </a:rPr>
              <a:t>NEM!</a:t>
            </a:r>
          </a:p>
        </p:txBody>
      </p:sp>
      <p:pic>
        <p:nvPicPr>
          <p:cNvPr id="4" name="Kép 3">
            <a:extLst>
              <a:ext uri="{FF2B5EF4-FFF2-40B4-BE49-F238E27FC236}">
                <a16:creationId xmlns:a16="http://schemas.microsoft.com/office/drawing/2014/main" xmlns="" id="{9A89570A-D8B4-42B0-8B24-EC2BFE1EF67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28588" y="1"/>
            <a:ext cx="1743754" cy="1600200"/>
          </a:xfrm>
          <a:prstGeom prst="rect">
            <a:avLst/>
          </a:prstGeom>
        </p:spPr>
      </p:pic>
      <p:sp>
        <p:nvSpPr>
          <p:cNvPr id="8" name="Cím 7">
            <a:extLst>
              <a:ext uri="{FF2B5EF4-FFF2-40B4-BE49-F238E27FC236}">
                <a16:creationId xmlns:a16="http://schemas.microsoft.com/office/drawing/2014/main" xmlns="" id="{01A0FB11-3781-418D-94F0-1FBDD78A85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19425" y="240505"/>
            <a:ext cx="4216581" cy="1325563"/>
          </a:xfrm>
        </p:spPr>
        <p:txBody>
          <a:bodyPr/>
          <a:lstStyle/>
          <a:p>
            <a:r>
              <a:rPr lang="hu-HU" dirty="0">
                <a:solidFill>
                  <a:schemeClr val="tx1">
                    <a:lumMod val="65000"/>
                    <a:lumOff val="35000"/>
                  </a:schemeClr>
                </a:solidFill>
              </a:rPr>
              <a:t>Mi is az a GDPR?</a:t>
            </a:r>
          </a:p>
        </p:txBody>
      </p:sp>
      <p:sp>
        <p:nvSpPr>
          <p:cNvPr id="5" name="Téglalap: lekerekített 4">
            <a:extLst>
              <a:ext uri="{FF2B5EF4-FFF2-40B4-BE49-F238E27FC236}">
                <a16:creationId xmlns:a16="http://schemas.microsoft.com/office/drawing/2014/main" xmlns="" id="{1FB305C7-B694-4A4F-A254-513AFF5EB3C3}"/>
              </a:ext>
            </a:extLst>
          </p:cNvPr>
          <p:cNvSpPr/>
          <p:nvPr/>
        </p:nvSpPr>
        <p:spPr>
          <a:xfrm>
            <a:off x="1222531" y="2992660"/>
            <a:ext cx="3182915" cy="1325563"/>
          </a:xfrm>
          <a:prstGeom prst="roundRect">
            <a:avLst/>
          </a:prstGeom>
          <a:solidFill>
            <a:srgbClr val="B79492"/>
          </a:solidFill>
          <a:ln>
            <a:solidFill>
              <a:srgbClr val="52011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3000" b="1" dirty="0"/>
              <a:t>Irányelv 95/46 EK</a:t>
            </a:r>
          </a:p>
        </p:txBody>
      </p:sp>
      <p:sp>
        <p:nvSpPr>
          <p:cNvPr id="9" name="Téglalap: lekerekített 8">
            <a:extLst>
              <a:ext uri="{FF2B5EF4-FFF2-40B4-BE49-F238E27FC236}">
                <a16:creationId xmlns:a16="http://schemas.microsoft.com/office/drawing/2014/main" xmlns="" id="{3846B6C4-07EA-4BEB-B4E3-1C296D35EF23}"/>
              </a:ext>
            </a:extLst>
          </p:cNvPr>
          <p:cNvSpPr/>
          <p:nvPr/>
        </p:nvSpPr>
        <p:spPr>
          <a:xfrm>
            <a:off x="7870981" y="2992660"/>
            <a:ext cx="3182915" cy="1325563"/>
          </a:xfrm>
          <a:prstGeom prst="roundRect">
            <a:avLst/>
          </a:prstGeom>
          <a:solidFill>
            <a:srgbClr val="B79492"/>
          </a:solidFill>
          <a:ln>
            <a:solidFill>
              <a:srgbClr val="52011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3000" b="1" dirty="0">
                <a:latin typeface="+mj-lt"/>
              </a:rPr>
              <a:t>GDPR</a:t>
            </a:r>
            <a:r>
              <a:rPr lang="hu-HU" sz="3000" b="1" dirty="0"/>
              <a:t> 2016/679 </a:t>
            </a:r>
          </a:p>
        </p:txBody>
      </p:sp>
      <p:sp>
        <p:nvSpPr>
          <p:cNvPr id="10" name="Nyíl: jobbra mutató 9">
            <a:extLst>
              <a:ext uri="{FF2B5EF4-FFF2-40B4-BE49-F238E27FC236}">
                <a16:creationId xmlns:a16="http://schemas.microsoft.com/office/drawing/2014/main" xmlns="" id="{4773AFAE-FCA2-42CD-9D35-A5E7FB7BDBFE}"/>
              </a:ext>
            </a:extLst>
          </p:cNvPr>
          <p:cNvSpPr/>
          <p:nvPr/>
        </p:nvSpPr>
        <p:spPr>
          <a:xfrm>
            <a:off x="5045526" y="3129821"/>
            <a:ext cx="2185375" cy="1039813"/>
          </a:xfrm>
          <a:prstGeom prst="rightArrow">
            <a:avLst/>
          </a:prstGeom>
          <a:solidFill>
            <a:srgbClr val="520113"/>
          </a:solidFill>
          <a:ln>
            <a:solidFill>
              <a:srgbClr val="52011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1" name="Nyíl: jobbra mutató 10">
            <a:extLst>
              <a:ext uri="{FF2B5EF4-FFF2-40B4-BE49-F238E27FC236}">
                <a16:creationId xmlns:a16="http://schemas.microsoft.com/office/drawing/2014/main" xmlns="" id="{70875016-E193-47CD-A599-F2FFA266F704}"/>
              </a:ext>
            </a:extLst>
          </p:cNvPr>
          <p:cNvSpPr/>
          <p:nvPr/>
        </p:nvSpPr>
        <p:spPr>
          <a:xfrm rot="5400000">
            <a:off x="2309998" y="4412454"/>
            <a:ext cx="746726" cy="1039813"/>
          </a:xfrm>
          <a:prstGeom prst="rightArrow">
            <a:avLst/>
          </a:prstGeom>
          <a:solidFill>
            <a:srgbClr val="520113"/>
          </a:solidFill>
          <a:ln>
            <a:solidFill>
              <a:srgbClr val="52011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4" name="Téglalap: lekerekített 13">
            <a:extLst>
              <a:ext uri="{FF2B5EF4-FFF2-40B4-BE49-F238E27FC236}">
                <a16:creationId xmlns:a16="http://schemas.microsoft.com/office/drawing/2014/main" xmlns="" id="{7CD01E29-4533-481E-8901-2327477FC403}"/>
              </a:ext>
            </a:extLst>
          </p:cNvPr>
          <p:cNvSpPr/>
          <p:nvPr/>
        </p:nvSpPr>
        <p:spPr>
          <a:xfrm>
            <a:off x="1125106" y="5393304"/>
            <a:ext cx="3182915" cy="1325563"/>
          </a:xfrm>
          <a:prstGeom prst="roundRect">
            <a:avLst/>
          </a:prstGeom>
          <a:solidFill>
            <a:srgbClr val="B79492"/>
          </a:solidFill>
          <a:ln>
            <a:solidFill>
              <a:srgbClr val="52011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3000" b="1" dirty="0">
                <a:latin typeface="+mj-lt"/>
              </a:rPr>
              <a:t>WP 29.</a:t>
            </a:r>
            <a:endParaRPr lang="hu-HU" sz="3000" b="1" dirty="0"/>
          </a:p>
        </p:txBody>
      </p:sp>
    </p:spTree>
    <p:extLst>
      <p:ext uri="{BB962C8B-B14F-4D97-AF65-F5344CB8AC3E}">
        <p14:creationId xmlns:p14="http://schemas.microsoft.com/office/powerpoint/2010/main" xmlns="" val="36539448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000"/>
                            </p:stCondLst>
                            <p:childTnLst>
                              <p:par>
                                <p:cTn id="36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9" grpId="0" animBg="1"/>
      <p:bldP spid="10" grpId="0" animBg="1"/>
      <p:bldP spid="11" grpId="0" animBg="1"/>
      <p:bldP spid="1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ép 3">
            <a:extLst>
              <a:ext uri="{FF2B5EF4-FFF2-40B4-BE49-F238E27FC236}">
                <a16:creationId xmlns:a16="http://schemas.microsoft.com/office/drawing/2014/main" xmlns="" id="{9A89570A-D8B4-42B0-8B24-EC2BFE1EF67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8588" y="1"/>
            <a:ext cx="1743754" cy="1600200"/>
          </a:xfrm>
          <a:prstGeom prst="rect">
            <a:avLst/>
          </a:prstGeom>
        </p:spPr>
      </p:pic>
      <p:pic>
        <p:nvPicPr>
          <p:cNvPr id="6" name="Kép 5">
            <a:extLst>
              <a:ext uri="{FF2B5EF4-FFF2-40B4-BE49-F238E27FC236}">
                <a16:creationId xmlns:a16="http://schemas.microsoft.com/office/drawing/2014/main" xmlns="" id="{E8B973AB-D9AC-49C1-8C85-8545043CF28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31629" y="0"/>
            <a:ext cx="3581400" cy="1485900"/>
          </a:xfrm>
          <a:prstGeom prst="rect">
            <a:avLst/>
          </a:prstGeom>
        </p:spPr>
      </p:pic>
      <p:pic>
        <p:nvPicPr>
          <p:cNvPr id="7" name="Kép 6">
            <a:extLst>
              <a:ext uri="{FF2B5EF4-FFF2-40B4-BE49-F238E27FC236}">
                <a16:creationId xmlns:a16="http://schemas.microsoft.com/office/drawing/2014/main" xmlns="" id="{7A58B7E2-6C96-48F1-8BF6-CA44937A907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777843" y="5186589"/>
            <a:ext cx="4038600" cy="1685925"/>
          </a:xfrm>
          <a:prstGeom prst="rect">
            <a:avLst/>
          </a:prstGeom>
        </p:spPr>
      </p:pic>
      <p:sp>
        <p:nvSpPr>
          <p:cNvPr id="3" name="Alcím 2">
            <a:extLst>
              <a:ext uri="{FF2B5EF4-FFF2-40B4-BE49-F238E27FC236}">
                <a16:creationId xmlns:a16="http://schemas.microsoft.com/office/drawing/2014/main" xmlns="" id="{43F3AD64-C99B-4BC0-9D5E-B82949A628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9630" y="1805941"/>
            <a:ext cx="10515600" cy="4371022"/>
          </a:xfrm>
        </p:spPr>
        <p:txBody>
          <a:bodyPr/>
          <a:lstStyle/>
          <a:p>
            <a:pPr marL="0" indent="0" algn="ctr">
              <a:buNone/>
            </a:pPr>
            <a:r>
              <a:rPr lang="hu-HU" b="1" dirty="0">
                <a:solidFill>
                  <a:srgbClr val="520113"/>
                </a:solidFill>
                <a:latin typeface="+mj-lt"/>
              </a:rPr>
              <a:t>Miről is szól az adatvédelem?</a:t>
            </a:r>
          </a:p>
          <a:p>
            <a:pPr marL="0" indent="0" algn="ctr">
              <a:buNone/>
            </a:pPr>
            <a:endParaRPr lang="hu-HU" b="1" dirty="0">
              <a:solidFill>
                <a:srgbClr val="520113"/>
              </a:solidFill>
              <a:latin typeface="+mj-lt"/>
            </a:endParaRPr>
          </a:p>
          <a:p>
            <a:pPr marL="0" indent="0" algn="ctr">
              <a:buNone/>
            </a:pPr>
            <a:endParaRPr lang="hu-HU" b="1" dirty="0">
              <a:solidFill>
                <a:srgbClr val="520113"/>
              </a:solidFill>
              <a:latin typeface="+mj-lt"/>
            </a:endParaRPr>
          </a:p>
          <a:p>
            <a:pPr marL="0" indent="0" algn="ctr">
              <a:buNone/>
            </a:pPr>
            <a:r>
              <a:rPr lang="hu-HU" b="1" dirty="0">
                <a:solidFill>
                  <a:srgbClr val="520113"/>
                </a:solidFill>
                <a:latin typeface="+mj-lt"/>
              </a:rPr>
              <a:t>Az adatvédelem a személyes adatok védelméhez való jog!</a:t>
            </a:r>
          </a:p>
          <a:p>
            <a:pPr marL="0" indent="0" algn="ctr">
              <a:buNone/>
            </a:pPr>
            <a:endParaRPr lang="hu-HU" sz="500" b="1" dirty="0">
              <a:solidFill>
                <a:srgbClr val="520113"/>
              </a:solidFill>
              <a:latin typeface="+mj-lt"/>
            </a:endParaRPr>
          </a:p>
          <a:p>
            <a:pPr marL="0" indent="0" algn="ctr">
              <a:buNone/>
            </a:pPr>
            <a:endParaRPr lang="hu-HU" sz="500" b="1" dirty="0">
              <a:solidFill>
                <a:srgbClr val="520113"/>
              </a:solidFill>
              <a:latin typeface="+mj-lt"/>
            </a:endParaRPr>
          </a:p>
          <a:p>
            <a:pPr marL="0" indent="0" algn="ctr">
              <a:buNone/>
            </a:pPr>
            <a:r>
              <a:rPr lang="hu-HU" dirty="0">
                <a:latin typeface="+mj-lt"/>
              </a:rPr>
              <a:t>A személyes adatok védelméhez való jog biztosítja, hogy az egyén maga rendelkezzen a személyével kapcsolatba hozható adatok nyilvántartásáról, felhasználásáról. </a:t>
            </a:r>
            <a:endParaRPr lang="hu-HU" b="1" dirty="0">
              <a:solidFill>
                <a:srgbClr val="520113"/>
              </a:solidFill>
              <a:latin typeface="+mj-lt"/>
            </a:endParaRPr>
          </a:p>
        </p:txBody>
      </p:sp>
      <p:sp>
        <p:nvSpPr>
          <p:cNvPr id="8" name="Cím 7">
            <a:extLst>
              <a:ext uri="{FF2B5EF4-FFF2-40B4-BE49-F238E27FC236}">
                <a16:creationId xmlns:a16="http://schemas.microsoft.com/office/drawing/2014/main" xmlns="" id="{01A0FB11-3781-418D-94F0-1FBDD78A85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19425" y="240505"/>
            <a:ext cx="4216581" cy="1325563"/>
          </a:xfrm>
        </p:spPr>
        <p:txBody>
          <a:bodyPr/>
          <a:lstStyle/>
          <a:p>
            <a:r>
              <a:rPr lang="hu-HU" dirty="0">
                <a:solidFill>
                  <a:schemeClr val="tx1">
                    <a:lumMod val="65000"/>
                    <a:lumOff val="35000"/>
                  </a:schemeClr>
                </a:solidFill>
              </a:rPr>
              <a:t>Mi is az a GDPR?</a:t>
            </a:r>
          </a:p>
        </p:txBody>
      </p:sp>
    </p:spTree>
    <p:extLst>
      <p:ext uri="{BB962C8B-B14F-4D97-AF65-F5344CB8AC3E}">
        <p14:creationId xmlns:p14="http://schemas.microsoft.com/office/powerpoint/2010/main" xmlns="" val="32015317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ép 3">
            <a:extLst>
              <a:ext uri="{FF2B5EF4-FFF2-40B4-BE49-F238E27FC236}">
                <a16:creationId xmlns:a16="http://schemas.microsoft.com/office/drawing/2014/main" xmlns="" id="{9A89570A-D8B4-42B0-8B24-EC2BFE1EF67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8588" y="1"/>
            <a:ext cx="1743754" cy="1600200"/>
          </a:xfrm>
          <a:prstGeom prst="rect">
            <a:avLst/>
          </a:prstGeom>
        </p:spPr>
      </p:pic>
      <p:pic>
        <p:nvPicPr>
          <p:cNvPr id="6" name="Kép 5">
            <a:extLst>
              <a:ext uri="{FF2B5EF4-FFF2-40B4-BE49-F238E27FC236}">
                <a16:creationId xmlns:a16="http://schemas.microsoft.com/office/drawing/2014/main" xmlns="" id="{E8B973AB-D9AC-49C1-8C85-8545043CF28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31629" y="0"/>
            <a:ext cx="3581400" cy="1485900"/>
          </a:xfrm>
          <a:prstGeom prst="rect">
            <a:avLst/>
          </a:prstGeom>
        </p:spPr>
      </p:pic>
      <p:pic>
        <p:nvPicPr>
          <p:cNvPr id="7" name="Kép 6">
            <a:extLst>
              <a:ext uri="{FF2B5EF4-FFF2-40B4-BE49-F238E27FC236}">
                <a16:creationId xmlns:a16="http://schemas.microsoft.com/office/drawing/2014/main" xmlns="" id="{7A58B7E2-6C96-48F1-8BF6-CA44937A907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777843" y="5186589"/>
            <a:ext cx="4038600" cy="1685925"/>
          </a:xfrm>
          <a:prstGeom prst="rect">
            <a:avLst/>
          </a:prstGeom>
        </p:spPr>
      </p:pic>
      <p:sp>
        <p:nvSpPr>
          <p:cNvPr id="3" name="Alcím 2">
            <a:extLst>
              <a:ext uri="{FF2B5EF4-FFF2-40B4-BE49-F238E27FC236}">
                <a16:creationId xmlns:a16="http://schemas.microsoft.com/office/drawing/2014/main" xmlns="" id="{43F3AD64-C99B-4BC0-9D5E-B82949A628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0100" y="1714500"/>
            <a:ext cx="10527030" cy="4902995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hu-HU" b="1" dirty="0">
                <a:solidFill>
                  <a:srgbClr val="520113"/>
                </a:solidFill>
                <a:latin typeface="+mj-lt"/>
              </a:rPr>
              <a:t>DPO (Data </a:t>
            </a:r>
            <a:r>
              <a:rPr lang="hu-HU" b="1" dirty="0" err="1">
                <a:solidFill>
                  <a:srgbClr val="520113"/>
                </a:solidFill>
                <a:latin typeface="+mj-lt"/>
              </a:rPr>
              <a:t>Protection</a:t>
            </a:r>
            <a:r>
              <a:rPr lang="hu-HU" b="1" dirty="0">
                <a:solidFill>
                  <a:srgbClr val="520113"/>
                </a:solidFill>
                <a:latin typeface="+mj-lt"/>
              </a:rPr>
              <a:t> </a:t>
            </a:r>
            <a:r>
              <a:rPr lang="hu-HU" b="1" dirty="0" err="1">
                <a:solidFill>
                  <a:srgbClr val="520113"/>
                </a:solidFill>
                <a:latin typeface="+mj-lt"/>
              </a:rPr>
              <a:t>Officer</a:t>
            </a:r>
            <a:r>
              <a:rPr lang="hu-HU" b="1" dirty="0">
                <a:solidFill>
                  <a:srgbClr val="520113"/>
                </a:solidFill>
                <a:latin typeface="+mj-lt"/>
              </a:rPr>
              <a:t>) - Adatvédelmi tisztviselő</a:t>
            </a:r>
          </a:p>
          <a:p>
            <a:pPr marL="0" indent="0" algn="ctr">
              <a:buNone/>
            </a:pPr>
            <a:endParaRPr lang="hu-HU" sz="1300" b="1" dirty="0">
              <a:solidFill>
                <a:srgbClr val="520113"/>
              </a:solidFill>
              <a:latin typeface="+mj-lt"/>
            </a:endParaRPr>
          </a:p>
          <a:p>
            <a:pPr marL="0" indent="0">
              <a:buNone/>
            </a:pPr>
            <a:r>
              <a:rPr lang="hu-HU" b="1" dirty="0">
                <a:solidFill>
                  <a:srgbClr val="520113"/>
                </a:solidFill>
                <a:latin typeface="+mj-lt"/>
              </a:rPr>
              <a:t>Főbb feladatai:</a:t>
            </a:r>
          </a:p>
          <a:p>
            <a:r>
              <a:rPr lang="hu-HU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tájékoztat és szakmai tanácsot ad az adatvédelmi jogszabályok szerinti kötelezettségeikkel kapcsolatban</a:t>
            </a:r>
          </a:p>
          <a:p>
            <a:r>
              <a:rPr lang="hu-HU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ellenőrzi az adatvédelemmel kapcsolatos összes jogszabálynak való megfelelést</a:t>
            </a:r>
          </a:p>
          <a:p>
            <a:r>
              <a:rPr lang="hu-HU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tanácsot ad az adatvédelmi hatásvizsgálatra, valamint nyomon követi annak elvégzését</a:t>
            </a:r>
          </a:p>
          <a:p>
            <a:r>
              <a:rPr lang="hu-HU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kapcsolattartó pontként működik az érintettek számára</a:t>
            </a:r>
          </a:p>
          <a:p>
            <a:r>
              <a:rPr lang="hu-HU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kapcsolattartó az adatvédelmi hatóságok felé</a:t>
            </a:r>
          </a:p>
          <a:p>
            <a:pPr marL="0" indent="0" algn="ctr">
              <a:buNone/>
            </a:pPr>
            <a:endParaRPr lang="hu-HU" sz="500" b="1" dirty="0">
              <a:solidFill>
                <a:srgbClr val="520113"/>
              </a:solidFill>
              <a:latin typeface="+mj-lt"/>
            </a:endParaRPr>
          </a:p>
        </p:txBody>
      </p:sp>
      <p:sp>
        <p:nvSpPr>
          <p:cNvPr id="8" name="Cím 7">
            <a:extLst>
              <a:ext uri="{FF2B5EF4-FFF2-40B4-BE49-F238E27FC236}">
                <a16:creationId xmlns:a16="http://schemas.microsoft.com/office/drawing/2014/main" xmlns="" id="{01A0FB11-3781-418D-94F0-1FBDD78A85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19425" y="240505"/>
            <a:ext cx="4216581" cy="1325563"/>
          </a:xfrm>
        </p:spPr>
        <p:txBody>
          <a:bodyPr/>
          <a:lstStyle/>
          <a:p>
            <a:r>
              <a:rPr lang="hu-HU" dirty="0">
                <a:solidFill>
                  <a:schemeClr val="tx1">
                    <a:lumMod val="65000"/>
                    <a:lumOff val="35000"/>
                  </a:schemeClr>
                </a:solidFill>
              </a:rPr>
              <a:t>Ki az a DPO?</a:t>
            </a:r>
          </a:p>
        </p:txBody>
      </p:sp>
    </p:spTree>
    <p:extLst>
      <p:ext uri="{BB962C8B-B14F-4D97-AF65-F5344CB8AC3E}">
        <p14:creationId xmlns:p14="http://schemas.microsoft.com/office/powerpoint/2010/main" xmlns="" val="28135603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ép 3">
            <a:extLst>
              <a:ext uri="{FF2B5EF4-FFF2-40B4-BE49-F238E27FC236}">
                <a16:creationId xmlns:a16="http://schemas.microsoft.com/office/drawing/2014/main" xmlns="" id="{9A89570A-D8B4-42B0-8B24-EC2BFE1EF67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8588" y="1"/>
            <a:ext cx="1743754" cy="1600200"/>
          </a:xfrm>
          <a:prstGeom prst="rect">
            <a:avLst/>
          </a:prstGeom>
        </p:spPr>
      </p:pic>
      <p:sp>
        <p:nvSpPr>
          <p:cNvPr id="21" name="Téglalap: lekerekített 20">
            <a:extLst>
              <a:ext uri="{FF2B5EF4-FFF2-40B4-BE49-F238E27FC236}">
                <a16:creationId xmlns:a16="http://schemas.microsoft.com/office/drawing/2014/main" xmlns="" id="{F45B2BA3-056D-47AE-90E2-977B542737F0}"/>
              </a:ext>
            </a:extLst>
          </p:cNvPr>
          <p:cNvSpPr/>
          <p:nvPr/>
        </p:nvSpPr>
        <p:spPr>
          <a:xfrm>
            <a:off x="1320803" y="1542146"/>
            <a:ext cx="8882742" cy="865714"/>
          </a:xfrm>
          <a:prstGeom prst="roundRect">
            <a:avLst/>
          </a:prstGeom>
          <a:solidFill>
            <a:srgbClr val="EEE6E8"/>
          </a:solidFill>
          <a:ln>
            <a:solidFill>
              <a:srgbClr val="76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pic>
        <p:nvPicPr>
          <p:cNvPr id="7" name="Kép 6">
            <a:extLst>
              <a:ext uri="{FF2B5EF4-FFF2-40B4-BE49-F238E27FC236}">
                <a16:creationId xmlns:a16="http://schemas.microsoft.com/office/drawing/2014/main" xmlns="" id="{7A58B7E2-6C96-48F1-8BF6-CA44937A907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77843" y="5186589"/>
            <a:ext cx="4038600" cy="1685925"/>
          </a:xfrm>
          <a:prstGeom prst="rect">
            <a:avLst/>
          </a:prstGeom>
        </p:spPr>
      </p:pic>
      <p:sp>
        <p:nvSpPr>
          <p:cNvPr id="19" name="Téglalap: lekerekített 18">
            <a:extLst>
              <a:ext uri="{FF2B5EF4-FFF2-40B4-BE49-F238E27FC236}">
                <a16:creationId xmlns:a16="http://schemas.microsoft.com/office/drawing/2014/main" xmlns="" id="{D85F41C0-E464-43E2-A1D7-42C36E8BCB27}"/>
              </a:ext>
            </a:extLst>
          </p:cNvPr>
          <p:cNvSpPr/>
          <p:nvPr/>
        </p:nvSpPr>
        <p:spPr>
          <a:xfrm>
            <a:off x="8052433" y="2603534"/>
            <a:ext cx="1743754" cy="2894807"/>
          </a:xfrm>
          <a:prstGeom prst="roundRect">
            <a:avLst/>
          </a:prstGeom>
          <a:solidFill>
            <a:srgbClr val="EEE6E8"/>
          </a:solidFill>
          <a:ln>
            <a:solidFill>
              <a:srgbClr val="76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8" name="Téglalap: lekerekített 17">
            <a:extLst>
              <a:ext uri="{FF2B5EF4-FFF2-40B4-BE49-F238E27FC236}">
                <a16:creationId xmlns:a16="http://schemas.microsoft.com/office/drawing/2014/main" xmlns="" id="{8D4F7621-287A-46F0-A763-B000DD110E02}"/>
              </a:ext>
            </a:extLst>
          </p:cNvPr>
          <p:cNvSpPr/>
          <p:nvPr/>
        </p:nvSpPr>
        <p:spPr>
          <a:xfrm>
            <a:off x="4910826" y="2607051"/>
            <a:ext cx="1743754" cy="2894807"/>
          </a:xfrm>
          <a:prstGeom prst="roundRect">
            <a:avLst/>
          </a:prstGeom>
          <a:solidFill>
            <a:srgbClr val="EEE6E8"/>
          </a:solidFill>
          <a:ln>
            <a:solidFill>
              <a:srgbClr val="76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4" name="Téglalap: lekerekített 13">
            <a:extLst>
              <a:ext uri="{FF2B5EF4-FFF2-40B4-BE49-F238E27FC236}">
                <a16:creationId xmlns:a16="http://schemas.microsoft.com/office/drawing/2014/main" xmlns="" id="{F3A0B12C-12EC-4BD7-98D5-ACD0A010706C}"/>
              </a:ext>
            </a:extLst>
          </p:cNvPr>
          <p:cNvSpPr/>
          <p:nvPr/>
        </p:nvSpPr>
        <p:spPr>
          <a:xfrm>
            <a:off x="1685619" y="2606105"/>
            <a:ext cx="1743754" cy="2894807"/>
          </a:xfrm>
          <a:prstGeom prst="roundRect">
            <a:avLst/>
          </a:prstGeom>
          <a:solidFill>
            <a:srgbClr val="EEE6E8"/>
          </a:solidFill>
          <a:ln>
            <a:solidFill>
              <a:srgbClr val="76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pic>
        <p:nvPicPr>
          <p:cNvPr id="6" name="Kép 5">
            <a:extLst>
              <a:ext uri="{FF2B5EF4-FFF2-40B4-BE49-F238E27FC236}">
                <a16:creationId xmlns:a16="http://schemas.microsoft.com/office/drawing/2014/main" xmlns="" id="{E8B973AB-D9AC-49C1-8C85-8545043CF28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131629" y="0"/>
            <a:ext cx="3581400" cy="1485900"/>
          </a:xfrm>
          <a:prstGeom prst="rect">
            <a:avLst/>
          </a:prstGeom>
        </p:spPr>
      </p:pic>
      <p:sp>
        <p:nvSpPr>
          <p:cNvPr id="8" name="Cím 7">
            <a:extLst>
              <a:ext uri="{FF2B5EF4-FFF2-40B4-BE49-F238E27FC236}">
                <a16:creationId xmlns:a16="http://schemas.microsoft.com/office/drawing/2014/main" xmlns="" id="{01A0FB11-3781-418D-94F0-1FBDD78A85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20804" y="1356142"/>
            <a:ext cx="8882742" cy="1323401"/>
          </a:xfrm>
        </p:spPr>
        <p:txBody>
          <a:bodyPr/>
          <a:lstStyle/>
          <a:p>
            <a:pPr algn="ctr"/>
            <a:r>
              <a:rPr lang="hu-HU" b="1" dirty="0">
                <a:solidFill>
                  <a:srgbClr val="760000"/>
                </a:solidFill>
              </a:rPr>
              <a:t>A DPO alapkövei</a:t>
            </a:r>
          </a:p>
        </p:txBody>
      </p:sp>
      <p:pic>
        <p:nvPicPr>
          <p:cNvPr id="5" name="Ábra 4" descr="Körök nyilakkal">
            <a:extLst>
              <a:ext uri="{FF2B5EF4-FFF2-40B4-BE49-F238E27FC236}">
                <a16:creationId xmlns:a16="http://schemas.microsoft.com/office/drawing/2014/main" xmlns="" id="{DD87A1C2-D07B-4559-AAE5-26A8ECB36322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xmlns="" val="0"/>
              </a:ext>
              <a:ext uri="{96DAC541-7B7A-43D3-8B79-37D633B846F1}">
                <asvg:svgBlip xmlns:asvg="http://schemas.microsoft.com/office/drawing/2016/SVG/main" xmlns="" r:embed="rId7"/>
              </a:ext>
            </a:extLst>
          </a:blip>
          <a:stretch>
            <a:fillRect/>
          </a:stretch>
        </p:blipFill>
        <p:spPr>
          <a:xfrm>
            <a:off x="1555521" y="3031547"/>
            <a:ext cx="2003949" cy="2003949"/>
          </a:xfrm>
          <a:prstGeom prst="rect">
            <a:avLst/>
          </a:prstGeom>
        </p:spPr>
      </p:pic>
      <p:pic>
        <p:nvPicPr>
          <p:cNvPr id="10" name="Ábra 9" descr="Laptop">
            <a:extLst>
              <a:ext uri="{FF2B5EF4-FFF2-40B4-BE49-F238E27FC236}">
                <a16:creationId xmlns:a16="http://schemas.microsoft.com/office/drawing/2014/main" xmlns="" id="{51ADDCDB-52B8-41EA-BF61-18D75EED9BD4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xmlns="" val="0"/>
              </a:ext>
              <a:ext uri="{96DAC541-7B7A-43D3-8B79-37D633B846F1}">
                <asvg:svgBlip xmlns:asvg="http://schemas.microsoft.com/office/drawing/2016/SVG/main" xmlns="" r:embed="rId9"/>
              </a:ext>
            </a:extLst>
          </a:blip>
          <a:stretch>
            <a:fillRect/>
          </a:stretch>
        </p:blipFill>
        <p:spPr>
          <a:xfrm>
            <a:off x="8088087" y="3099160"/>
            <a:ext cx="1701689" cy="1701689"/>
          </a:xfrm>
          <a:prstGeom prst="rect">
            <a:avLst/>
          </a:prstGeom>
        </p:spPr>
      </p:pic>
      <p:sp>
        <p:nvSpPr>
          <p:cNvPr id="13" name="Szövegdoboz 12">
            <a:extLst>
              <a:ext uri="{FF2B5EF4-FFF2-40B4-BE49-F238E27FC236}">
                <a16:creationId xmlns:a16="http://schemas.microsoft.com/office/drawing/2014/main" xmlns="" id="{1F70E7E8-5B00-4ADD-9B0B-669641B7CCE4}"/>
              </a:ext>
            </a:extLst>
          </p:cNvPr>
          <p:cNvSpPr txBox="1"/>
          <p:nvPr/>
        </p:nvSpPr>
        <p:spPr>
          <a:xfrm>
            <a:off x="5213552" y="2698109"/>
            <a:ext cx="2046514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5000" dirty="0">
                <a:solidFill>
                  <a:srgbClr val="520113"/>
                </a:solidFill>
              </a:rPr>
              <a:t>§</a:t>
            </a:r>
          </a:p>
        </p:txBody>
      </p:sp>
    </p:spTree>
    <p:extLst>
      <p:ext uri="{BB962C8B-B14F-4D97-AF65-F5344CB8AC3E}">
        <p14:creationId xmlns:p14="http://schemas.microsoft.com/office/powerpoint/2010/main" xmlns="" val="5479161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1" presetClass="entr" presetSubtype="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21" presetClass="entr" presetSubtype="1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21" presetClass="entr" presetSubtype="1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3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3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3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3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19" grpId="0" animBg="1"/>
      <p:bldP spid="18" grpId="0" animBg="1"/>
      <p:bldP spid="14" grpId="0" animBg="1"/>
      <p:bldP spid="1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ép 3">
            <a:extLst>
              <a:ext uri="{FF2B5EF4-FFF2-40B4-BE49-F238E27FC236}">
                <a16:creationId xmlns:a16="http://schemas.microsoft.com/office/drawing/2014/main" xmlns="" id="{9A89570A-D8B4-42B0-8B24-EC2BFE1EF67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8588" y="1"/>
            <a:ext cx="1743754" cy="1600200"/>
          </a:xfrm>
          <a:prstGeom prst="rect">
            <a:avLst/>
          </a:prstGeom>
        </p:spPr>
      </p:pic>
      <p:pic>
        <p:nvPicPr>
          <p:cNvPr id="6" name="Kép 5">
            <a:extLst>
              <a:ext uri="{FF2B5EF4-FFF2-40B4-BE49-F238E27FC236}">
                <a16:creationId xmlns:a16="http://schemas.microsoft.com/office/drawing/2014/main" xmlns="" id="{E8B973AB-D9AC-49C1-8C85-8545043CF28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31629" y="0"/>
            <a:ext cx="3581400" cy="1485900"/>
          </a:xfrm>
          <a:prstGeom prst="rect">
            <a:avLst/>
          </a:prstGeom>
        </p:spPr>
      </p:pic>
      <p:pic>
        <p:nvPicPr>
          <p:cNvPr id="7" name="Kép 6">
            <a:extLst>
              <a:ext uri="{FF2B5EF4-FFF2-40B4-BE49-F238E27FC236}">
                <a16:creationId xmlns:a16="http://schemas.microsoft.com/office/drawing/2014/main" xmlns="" id="{7A58B7E2-6C96-48F1-8BF6-CA44937A907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777843" y="5186589"/>
            <a:ext cx="4038600" cy="1685925"/>
          </a:xfrm>
          <a:prstGeom prst="rect">
            <a:avLst/>
          </a:prstGeom>
        </p:spPr>
      </p:pic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xmlns="" id="{7EF509DF-587F-4FE0-BF76-4DABDE06F0C1}"/>
              </a:ext>
            </a:extLst>
          </p:cNvPr>
          <p:cNvGraphicFramePr/>
          <p:nvPr/>
        </p:nvGraphicFramePr>
        <p:xfrm>
          <a:off x="837838" y="-85725"/>
          <a:ext cx="8471898" cy="641813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  <p:pic>
        <p:nvPicPr>
          <p:cNvPr id="11" name="Kép 10">
            <a:extLst>
              <a:ext uri="{FF2B5EF4-FFF2-40B4-BE49-F238E27FC236}">
                <a16:creationId xmlns:a16="http://schemas.microsoft.com/office/drawing/2014/main" xmlns="" id="{777083FE-0EE7-48CA-8769-710CD1A3C463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 flipV="1">
            <a:off x="4257220" y="3197103"/>
            <a:ext cx="1857830" cy="928915"/>
          </a:xfrm>
          <a:prstGeom prst="rect">
            <a:avLst/>
          </a:prstGeom>
        </p:spPr>
      </p:pic>
      <p:pic>
        <p:nvPicPr>
          <p:cNvPr id="13" name="Kép 12">
            <a:extLst>
              <a:ext uri="{FF2B5EF4-FFF2-40B4-BE49-F238E27FC236}">
                <a16:creationId xmlns:a16="http://schemas.microsoft.com/office/drawing/2014/main" xmlns="" id="{43757A07-A071-41BD-B1FC-919D586C68F5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870700" y="3187578"/>
            <a:ext cx="2173514" cy="1565397"/>
          </a:xfrm>
          <a:prstGeom prst="rect">
            <a:avLst/>
          </a:prstGeom>
        </p:spPr>
      </p:pic>
      <p:pic>
        <p:nvPicPr>
          <p:cNvPr id="15" name="Kép 14">
            <a:extLst>
              <a:ext uri="{FF2B5EF4-FFF2-40B4-BE49-F238E27FC236}">
                <a16:creationId xmlns:a16="http://schemas.microsoft.com/office/drawing/2014/main" xmlns="" id="{66F57F77-802D-4652-93AD-6073032032A4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532342" y="3035833"/>
            <a:ext cx="1487083" cy="14870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6414721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AsOne/>
      </p:bldGraphic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ép 3">
            <a:extLst>
              <a:ext uri="{FF2B5EF4-FFF2-40B4-BE49-F238E27FC236}">
                <a16:creationId xmlns:a16="http://schemas.microsoft.com/office/drawing/2014/main" xmlns="" id="{9A89570A-D8B4-42B0-8B24-EC2BFE1EF67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8588" y="1"/>
            <a:ext cx="1743754" cy="1600200"/>
          </a:xfrm>
          <a:prstGeom prst="rect">
            <a:avLst/>
          </a:prstGeom>
        </p:spPr>
      </p:pic>
      <p:pic>
        <p:nvPicPr>
          <p:cNvPr id="6" name="Kép 5">
            <a:extLst>
              <a:ext uri="{FF2B5EF4-FFF2-40B4-BE49-F238E27FC236}">
                <a16:creationId xmlns:a16="http://schemas.microsoft.com/office/drawing/2014/main" xmlns="" id="{E8B973AB-D9AC-49C1-8C85-8545043CF28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31629" y="0"/>
            <a:ext cx="3581400" cy="1485900"/>
          </a:xfrm>
          <a:prstGeom prst="rect">
            <a:avLst/>
          </a:prstGeom>
        </p:spPr>
      </p:pic>
      <p:pic>
        <p:nvPicPr>
          <p:cNvPr id="7" name="Kép 6">
            <a:extLst>
              <a:ext uri="{FF2B5EF4-FFF2-40B4-BE49-F238E27FC236}">
                <a16:creationId xmlns:a16="http://schemas.microsoft.com/office/drawing/2014/main" xmlns="" id="{7A58B7E2-6C96-48F1-8BF6-CA44937A907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777843" y="5186589"/>
            <a:ext cx="4038600" cy="1685925"/>
          </a:xfrm>
          <a:prstGeom prst="rect">
            <a:avLst/>
          </a:prstGeom>
        </p:spPr>
      </p:pic>
      <p:sp>
        <p:nvSpPr>
          <p:cNvPr id="3" name="Alcím 2">
            <a:extLst>
              <a:ext uri="{FF2B5EF4-FFF2-40B4-BE49-F238E27FC236}">
                <a16:creationId xmlns:a16="http://schemas.microsoft.com/office/drawing/2014/main" xmlns="" id="{43F3AD64-C99B-4BC0-9D5E-B82949A628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91225" y="1714500"/>
            <a:ext cx="5335904" cy="490299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hu-HU" b="1" dirty="0">
              <a:solidFill>
                <a:srgbClr val="520113"/>
              </a:solidFill>
              <a:latin typeface="+mj-lt"/>
            </a:endParaRPr>
          </a:p>
          <a:p>
            <a:pPr marL="0" indent="0" algn="ctr">
              <a:buNone/>
            </a:pPr>
            <a:r>
              <a:rPr lang="hu-HU" b="1" dirty="0">
                <a:solidFill>
                  <a:srgbClr val="520113"/>
                </a:solidFill>
                <a:latin typeface="+mj-lt"/>
              </a:rPr>
              <a:t>Kinek javasolt DPO bevonása? </a:t>
            </a:r>
          </a:p>
          <a:p>
            <a:pPr marL="0" indent="0" algn="ctr">
              <a:buNone/>
            </a:pPr>
            <a:endParaRPr lang="hu-HU" b="1" dirty="0">
              <a:solidFill>
                <a:srgbClr val="520113"/>
              </a:solidFill>
              <a:latin typeface="+mj-lt"/>
            </a:endParaRPr>
          </a:p>
          <a:p>
            <a:pPr marL="0" indent="0" algn="ctr">
              <a:buNone/>
            </a:pPr>
            <a:r>
              <a:rPr lang="hu-HU" b="1" dirty="0">
                <a:solidFill>
                  <a:srgbClr val="520113"/>
                </a:solidFill>
                <a:latin typeface="+mj-lt"/>
              </a:rPr>
              <a:t>Gyakorlatilag mindenkinek, </a:t>
            </a:r>
            <a:br>
              <a:rPr lang="hu-HU" b="1" dirty="0">
                <a:solidFill>
                  <a:srgbClr val="520113"/>
                </a:solidFill>
                <a:latin typeface="+mj-lt"/>
              </a:rPr>
            </a:br>
            <a:r>
              <a:rPr lang="hu-HU" b="1" dirty="0">
                <a:solidFill>
                  <a:srgbClr val="520113"/>
                </a:solidFill>
                <a:latin typeface="+mj-lt"/>
              </a:rPr>
              <a:t>aki adatot kezel!</a:t>
            </a:r>
          </a:p>
          <a:p>
            <a:pPr marL="0" indent="0" algn="ctr">
              <a:buNone/>
            </a:pPr>
            <a:endParaRPr lang="hu-HU" b="1" dirty="0">
              <a:solidFill>
                <a:srgbClr val="520113"/>
              </a:solidFill>
              <a:latin typeface="+mj-lt"/>
            </a:endParaRPr>
          </a:p>
          <a:p>
            <a:pPr marL="0" indent="0" algn="ctr">
              <a:buNone/>
            </a:pPr>
            <a:r>
              <a:rPr lang="hu-HU" b="1" dirty="0">
                <a:solidFill>
                  <a:srgbClr val="520113"/>
                </a:solidFill>
                <a:latin typeface="+mj-lt"/>
              </a:rPr>
              <a:t>És miért?</a:t>
            </a:r>
            <a:endParaRPr lang="hu-HU" dirty="0">
              <a:solidFill>
                <a:schemeClr val="tx1">
                  <a:lumMod val="85000"/>
                  <a:lumOff val="15000"/>
                </a:schemeClr>
              </a:solidFill>
              <a:latin typeface="+mj-lt"/>
            </a:endParaRPr>
          </a:p>
          <a:p>
            <a:pPr marL="0" indent="0" algn="ctr">
              <a:buNone/>
            </a:pPr>
            <a:endParaRPr lang="hu-HU" sz="500" b="1" dirty="0">
              <a:solidFill>
                <a:srgbClr val="520113"/>
              </a:solidFill>
              <a:latin typeface="+mj-lt"/>
            </a:endParaRPr>
          </a:p>
        </p:txBody>
      </p:sp>
      <p:sp>
        <p:nvSpPr>
          <p:cNvPr id="8" name="Cím 7">
            <a:extLst>
              <a:ext uri="{FF2B5EF4-FFF2-40B4-BE49-F238E27FC236}">
                <a16:creationId xmlns:a16="http://schemas.microsoft.com/office/drawing/2014/main" xmlns="" id="{01A0FB11-3781-418D-94F0-1FBDD78A85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9159" y="1762700"/>
            <a:ext cx="4216581" cy="1016795"/>
          </a:xfrm>
        </p:spPr>
        <p:txBody>
          <a:bodyPr/>
          <a:lstStyle/>
          <a:p>
            <a:r>
              <a:rPr lang="hu-HU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 fekete leves!</a:t>
            </a:r>
          </a:p>
        </p:txBody>
      </p:sp>
      <p:pic>
        <p:nvPicPr>
          <p:cNvPr id="12" name="Kép 11">
            <a:extLst>
              <a:ext uri="{FF2B5EF4-FFF2-40B4-BE49-F238E27FC236}">
                <a16:creationId xmlns:a16="http://schemas.microsoft.com/office/drawing/2014/main" xmlns="" id="{B733A529-4622-4B35-88CE-CC50848C008D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97052" y="2768491"/>
            <a:ext cx="4138613" cy="3429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1241826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500"/>
                            </p:stCondLst>
                            <p:childTnLst>
                              <p:par>
                                <p:cTn id="17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500"/>
                            </p:stCondLst>
                            <p:childTnLst>
                              <p:par>
                                <p:cTn id="20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222</TotalTime>
  <Words>984</Words>
  <Application>Microsoft Office PowerPoint</Application>
  <PresentationFormat>Egyéni</PresentationFormat>
  <Paragraphs>244</Paragraphs>
  <Slides>37</Slides>
  <Notes>35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37</vt:i4>
      </vt:variant>
    </vt:vector>
  </HeadingPairs>
  <TitlesOfParts>
    <vt:vector size="38" baseType="lpstr">
      <vt:lpstr>Office-téma</vt:lpstr>
      <vt:lpstr>1. dia</vt:lpstr>
      <vt:lpstr>R</vt:lpstr>
      <vt:lpstr>3. dia</vt:lpstr>
      <vt:lpstr>Mi is az a GDPR?</vt:lpstr>
      <vt:lpstr>Mi is az a GDPR?</vt:lpstr>
      <vt:lpstr>Ki az a DPO?</vt:lpstr>
      <vt:lpstr>A DPO alapkövei</vt:lpstr>
      <vt:lpstr>8. dia</vt:lpstr>
      <vt:lpstr>A fekete leves!</vt:lpstr>
      <vt:lpstr>Miért vonjak be DPO-t?</vt:lpstr>
      <vt:lpstr>11. dia</vt:lpstr>
      <vt:lpstr>Mit tegyek,  hogy  megfeleljek?</vt:lpstr>
      <vt:lpstr>13. dia</vt:lpstr>
      <vt:lpstr>Mi az adatkezelés?</vt:lpstr>
      <vt:lpstr>Az alapelvek</vt:lpstr>
      <vt:lpstr>Az átláthatóság </vt:lpstr>
      <vt:lpstr>Az átláthatóság </vt:lpstr>
      <vt:lpstr>Az értesítés</vt:lpstr>
      <vt:lpstr>A jogalapok</vt:lpstr>
      <vt:lpstr>A jogalapok</vt:lpstr>
      <vt:lpstr>A hozzájárulás </vt:lpstr>
      <vt:lpstr>Erkölcsi bizonyítvány</vt:lpstr>
      <vt:lpstr>Okiratok másolása:</vt:lpstr>
      <vt:lpstr>Okiratok másolása:</vt:lpstr>
      <vt:lpstr>Szerződés teljesítése</vt:lpstr>
      <vt:lpstr>Szerződés teljesítése</vt:lpstr>
      <vt:lpstr>Jogi kötelezettség</vt:lpstr>
      <vt:lpstr>Létfontosságú érdek</vt:lpstr>
      <vt:lpstr>Közérdek / közhatalom</vt:lpstr>
      <vt:lpstr>Jogos érdek</vt:lpstr>
      <vt:lpstr>Érdekmérlegelés</vt:lpstr>
      <vt:lpstr>Érdekmérlegelés</vt:lpstr>
      <vt:lpstr>Mit érdemes szabályozni  és nyilvántartani?</vt:lpstr>
      <vt:lpstr>Miről kell tájékoztatni?</vt:lpstr>
      <vt:lpstr>Adatkezelési célonként</vt:lpstr>
      <vt:lpstr>Köszönöm megtisztelő figyelmüket!  Várom kérdéseiket!</vt:lpstr>
      <vt:lpstr> +36 20 929 0845 dpo@drgaalpeter.hu www.drgaalpeter.hu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PowerPoint-bemutató</dc:title>
  <dc:creator>Gaál Péter</dc:creator>
  <cp:lastModifiedBy>user</cp:lastModifiedBy>
  <cp:revision>24</cp:revision>
  <dcterms:created xsi:type="dcterms:W3CDTF">2019-05-23T07:56:12Z</dcterms:created>
  <dcterms:modified xsi:type="dcterms:W3CDTF">2019-05-24T07:24:12Z</dcterms:modified>
</cp:coreProperties>
</file>